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3.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ink/ink4.xml" ContentType="application/inkml+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5"/>
  </p:notesMasterIdLst>
  <p:handoutMasterIdLst>
    <p:handoutMasterId r:id="rId66"/>
  </p:handoutMasterIdLst>
  <p:sldIdLst>
    <p:sldId id="257" r:id="rId5"/>
    <p:sldId id="315" r:id="rId6"/>
    <p:sldId id="324" r:id="rId7"/>
    <p:sldId id="317" r:id="rId8"/>
    <p:sldId id="319" r:id="rId9"/>
    <p:sldId id="318" r:id="rId10"/>
    <p:sldId id="273" r:id="rId11"/>
    <p:sldId id="274" r:id="rId12"/>
    <p:sldId id="275" r:id="rId13"/>
    <p:sldId id="276" r:id="rId14"/>
    <p:sldId id="326" r:id="rId15"/>
    <p:sldId id="278" r:id="rId16"/>
    <p:sldId id="279" r:id="rId17"/>
    <p:sldId id="280" r:id="rId18"/>
    <p:sldId id="281" r:id="rId19"/>
    <p:sldId id="282" r:id="rId20"/>
    <p:sldId id="283" r:id="rId21"/>
    <p:sldId id="284" r:id="rId22"/>
    <p:sldId id="285" r:id="rId23"/>
    <p:sldId id="286" r:id="rId24"/>
    <p:sldId id="327" r:id="rId25"/>
    <p:sldId id="287" r:id="rId26"/>
    <p:sldId id="288" r:id="rId27"/>
    <p:sldId id="329" r:id="rId28"/>
    <p:sldId id="328" r:id="rId29"/>
    <p:sldId id="289" r:id="rId30"/>
    <p:sldId id="290" r:id="rId31"/>
    <p:sldId id="291" r:id="rId32"/>
    <p:sldId id="292" r:id="rId33"/>
    <p:sldId id="293" r:id="rId34"/>
    <p:sldId id="330" r:id="rId35"/>
    <p:sldId id="294" r:id="rId36"/>
    <p:sldId id="295" r:id="rId37"/>
    <p:sldId id="297" r:id="rId38"/>
    <p:sldId id="298" r:id="rId39"/>
    <p:sldId id="299" r:id="rId40"/>
    <p:sldId id="301" r:id="rId41"/>
    <p:sldId id="340" r:id="rId42"/>
    <p:sldId id="331" r:id="rId43"/>
    <p:sldId id="302" r:id="rId44"/>
    <p:sldId id="303" r:id="rId45"/>
    <p:sldId id="304" r:id="rId46"/>
    <p:sldId id="305" r:id="rId47"/>
    <p:sldId id="306" r:id="rId48"/>
    <p:sldId id="336" r:id="rId49"/>
    <p:sldId id="335" r:id="rId50"/>
    <p:sldId id="334" r:id="rId51"/>
    <p:sldId id="333" r:id="rId52"/>
    <p:sldId id="332" r:id="rId53"/>
    <p:sldId id="337" r:id="rId54"/>
    <p:sldId id="338" r:id="rId55"/>
    <p:sldId id="308" r:id="rId56"/>
    <p:sldId id="310" r:id="rId57"/>
    <p:sldId id="311" r:id="rId58"/>
    <p:sldId id="339" r:id="rId59"/>
    <p:sldId id="312" r:id="rId60"/>
    <p:sldId id="313" r:id="rId61"/>
    <p:sldId id="314" r:id="rId62"/>
    <p:sldId id="341" r:id="rId63"/>
    <p:sldId id="256" r:id="rId6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D98600-2331-4108-B491-4D872C942F2B}">
          <p14:sldIdLst>
            <p14:sldId id="257"/>
            <p14:sldId id="315"/>
            <p14:sldId id="324"/>
          </p14:sldIdLst>
        </p14:section>
        <p14:section name="Untitled Section" id="{DCA0755D-5BFA-4281-A42A-32CAFDA1D406}">
          <p14:sldIdLst>
            <p14:sldId id="317"/>
            <p14:sldId id="319"/>
            <p14:sldId id="318"/>
            <p14:sldId id="273"/>
            <p14:sldId id="274"/>
            <p14:sldId id="275"/>
            <p14:sldId id="276"/>
          </p14:sldIdLst>
        </p14:section>
        <p14:section name="Untitled Section" id="{446FD7C9-16D2-4815-AEFE-52E82332D793}">
          <p14:sldIdLst>
            <p14:sldId id="326"/>
            <p14:sldId id="278"/>
            <p14:sldId id="279"/>
            <p14:sldId id="280"/>
            <p14:sldId id="281"/>
            <p14:sldId id="282"/>
            <p14:sldId id="283"/>
            <p14:sldId id="284"/>
            <p14:sldId id="285"/>
            <p14:sldId id="286"/>
            <p14:sldId id="327"/>
            <p14:sldId id="287"/>
            <p14:sldId id="288"/>
            <p14:sldId id="329"/>
            <p14:sldId id="328"/>
            <p14:sldId id="289"/>
            <p14:sldId id="290"/>
            <p14:sldId id="291"/>
            <p14:sldId id="292"/>
            <p14:sldId id="293"/>
            <p14:sldId id="330"/>
            <p14:sldId id="294"/>
            <p14:sldId id="295"/>
            <p14:sldId id="297"/>
            <p14:sldId id="298"/>
            <p14:sldId id="299"/>
            <p14:sldId id="301"/>
            <p14:sldId id="340"/>
            <p14:sldId id="331"/>
            <p14:sldId id="302"/>
            <p14:sldId id="303"/>
            <p14:sldId id="304"/>
            <p14:sldId id="305"/>
            <p14:sldId id="306"/>
            <p14:sldId id="336"/>
            <p14:sldId id="335"/>
            <p14:sldId id="334"/>
            <p14:sldId id="333"/>
            <p14:sldId id="332"/>
            <p14:sldId id="337"/>
            <p14:sldId id="338"/>
            <p14:sldId id="308"/>
            <p14:sldId id="310"/>
            <p14:sldId id="311"/>
            <p14:sldId id="339"/>
            <p14:sldId id="312"/>
            <p14:sldId id="313"/>
            <p14:sldId id="314"/>
            <p14:sldId id="341"/>
            <p14:sldId id="256"/>
          </p14:sldIdLst>
        </p14:section>
      </p14:sectionLst>
    </p:ext>
    <p:ext uri="{EFAFB233-063F-42B5-8137-9DF3F51BA10A}">
      <p15:sldGuideLst xmlns:p15="http://schemas.microsoft.com/office/powerpoint/2012/main">
        <p15:guide id="1" orient="horz" pos="731" userDrawn="1">
          <p15:clr>
            <a:srgbClr val="A4A3A4"/>
          </p15:clr>
        </p15:guide>
        <p15:guide id="2" pos="3840" userDrawn="1">
          <p15:clr>
            <a:srgbClr val="A4A3A4"/>
          </p15:clr>
        </p15:guide>
        <p15:guide id="3" orient="horz" pos="22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Stile chiaro 3 - Colore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C89EF96-8CEA-46FF-86C4-4CE0E7609802}" styleName="Stile chiaro 3 - Colore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FABFCF23-3B69-468F-B69F-88F6DE6A72F2}" styleName="Stile medio 1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Stile medio 1 - Colore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Stile medio 1 - Colore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02" autoAdjust="0"/>
    <p:restoredTop sz="86395" autoAdjust="0"/>
  </p:normalViewPr>
  <p:slideViewPr>
    <p:cSldViewPr snapToGrid="0" showGuides="1">
      <p:cViewPr varScale="1">
        <p:scale>
          <a:sx n="69" d="100"/>
          <a:sy n="69" d="100"/>
        </p:scale>
        <p:origin x="63" y="198"/>
      </p:cViewPr>
      <p:guideLst>
        <p:guide orient="horz" pos="731"/>
        <p:guide pos="3840"/>
        <p:guide orient="horz" pos="2260"/>
      </p:guideLst>
    </p:cSldViewPr>
  </p:slideViewPr>
  <p:outlineViewPr>
    <p:cViewPr>
      <p:scale>
        <a:sx n="33" d="100"/>
        <a:sy n="33" d="100"/>
      </p:scale>
      <p:origin x="0" y="0"/>
    </p:cViewPr>
    <p:sldLst>
      <p:sld r:id="rId1" collapse="1"/>
    </p:sldLst>
  </p:outlineViewPr>
  <p:notesTextViewPr>
    <p:cViewPr>
      <p:scale>
        <a:sx n="125" d="100"/>
        <a:sy n="125" d="100"/>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B17132-047A-4C30-97AD-7733762F554B}" type="datetimeFigureOut">
              <a:rPr lang="it-IT" smtClean="0"/>
              <a:t>26/07/2023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3F6B536-9FA3-4940-8C9D-ED9264FA1E78}" type="slidenum">
              <a:rPr lang="it-IT" smtClean="0"/>
              <a:t>‹#›</a:t>
            </a:fld>
            <a:endParaRPr lang="it-IT"/>
          </a:p>
        </p:txBody>
      </p:sp>
    </p:spTree>
    <p:extLst>
      <p:ext uri="{BB962C8B-B14F-4D97-AF65-F5344CB8AC3E}">
        <p14:creationId xmlns:p14="http://schemas.microsoft.com/office/powerpoint/2010/main" val="233264465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7-24T12:45:20.223"/>
    </inkml:context>
    <inkml:brush xml:id="br0">
      <inkml:brushProperty name="width" value="0.05" units="cm"/>
      <inkml:brushProperty name="height" value="0.05" units="cm"/>
    </inkml:brush>
  </inkml:definitions>
  <inkml:trace contextRef="#ctx0" brushRef="#br0">932 628 24575,'-14'-214'0,"4"81"0,2-148 0,7 324 0,-2 0 0,-1-1 0,-3 0 0,-1 0 0,-2 0 0,-23 60 0,-19 33 0,41-118 0,11-17 0,0 0 0,0 0 0,-1 0 0,1 0 0,0 1 0,0-1 0,0 0 0,0 0 0,-1 0 0,1 0 0,0 0 0,0 0 0,0-1 0,0 1 0,-1 0 0,1 0 0,0 0 0,0 0 0,0 0 0,0 0 0,-1 0 0,1 0 0,0 0 0,0 0 0,0 0 0,0-1 0,0 1 0,0 0 0,-1 0 0,1 0 0,0 0 0,0 0 0,0 0 0,0-1 0,0 1 0,0 0 0,0 0 0,0 0 0,0 0 0,0-1 0,0 1 0,0 0 0,0 0 0,0 0 0,0 0 0,0-1 0,0 1 0,0 0 0,-1-4 0,1 1 0,0-1 0,0 1 0,1-1 0,-1 0 0,1 1 0,-1-1 0,3-3 0,-2 4 0,8-25 0,18-36 0,-24 58 0,0 0 0,1 0 0,-1 0 0,1 0 0,1 1 0,-1-1 0,1 1 0,0 0 0,0 1 0,0-1 0,11-6 0,-15 11 0,1-1 0,-1 0 0,0 1 0,1-1 0,-1 1 0,1 0 0,-1-1 0,1 1 0,-1 0 0,1 0 0,0 0 0,-1 0 0,1 0 0,-1 0 0,1 1 0,-1-1 0,1 0 0,-1 1 0,1-1 0,-1 1 0,0 0 0,1-1 0,-1 1 0,0 0 0,1 0 0,-1 0 0,0 0 0,0 0 0,0 0 0,0 0 0,0 0 0,2 3 0,2 3 0,0 2 0,0-1 0,0 0 0,3 12 0,-4-11 0,37 92 0,-5 1 0,-5 2 0,-4 1 0,-4 2 0,-5 0 0,-5 0 0,-5 2 0,-7 152 0,-1-260 0,0 1 0,0-1 0,0 1 0,0-1 0,-1 0 0,1 1 0,0-1 0,-1 1 0,1-1 0,-1 0 0,1 1 0,-1-1 0,1 0 0,-1 0 0,-1 2 0,1-2 0,1-1 0,-1 0 0,1 0 0,-1 0 0,1 1 0,-1-1 0,1 0 0,-1 0 0,1 0 0,-1 0 0,1 0 0,-1 0 0,1 0 0,-1 0 0,1 0 0,-1 0 0,1 0 0,-1 0 0,1-1 0,-1 1 0,1 0 0,-1 0 0,1 0 0,-1-1 0,1 1 0,0 0 0,-2-1 0,-2-3 0,-1-1 0,0 1 0,1-1 0,0 0 0,-5-8 0,-14-21 0,2-1 0,2-1 0,1-1 0,2 0 0,1-2 0,2 1 0,2-2 0,2 1 0,1-1 0,2-1 0,-1-76 0,7 112 0,0-3 0,0-1 0,0 1 0,-1 0 0,-3-14 0,4 21 0,0 0 0,-1 0 0,1 0 0,0 0 0,-1 0 0,1 0 0,-1 0 0,1 1 0,-1-1 0,0 0 0,1 0 0,-1 0 0,0 1 0,1-1 0,-1 0 0,0 1 0,0-1 0,0 1 0,-1-1 0,1 0 0,0 1 0,0 0 0,-1 0 0,1 0 0,0 0 0,0 0 0,-1 0 0,1 1 0,0-1 0,0 0 0,-1 1 0,1-1 0,0 1 0,0-1 0,0 1 0,0 0 0,0-1 0,0 1 0,-2 1 0,-25 26 0,20-19 0,0-1 0,0 0 0,0 0 0,-13 8 0,19-15 0,1 0 0,-1 0 0,1 0 0,-1 0 0,0-1 0,1 1 0,-1-1 0,0 1 0,0-1 0,1 1 0,-1-1 0,0 0 0,0 0 0,1 0 0,-1 0 0,0 0 0,0 0 0,0 0 0,1 0 0,-1-1 0,0 1 0,0-1 0,1 0 0,-1 1 0,0-1 0,1 0 0,-1 0 0,1 0 0,-1 0 0,1 0 0,0 0 0,-2-2 0,-1-1 0,1-1 0,0 1 0,1-1 0,-1 1 0,1-1 0,0 0 0,0 0 0,-2-8 0,-9-47 0,11 48 0,-4-19 0,2 0 0,1 0 0,2-60 0,2 77 0,0 1 0,2-1 0,-1 1 0,2 0 0,0 0 0,0 0 0,1 0 0,1 0 0,0 1 0,1 0 0,11-16 0,-17 26 0,0 1 0,0-1 0,1 1 0,-1-1 0,0 1 0,0 0 0,1-1 0,-1 1 0,1 0 0,-1 0 0,1 0 0,-1 0 0,1 0 0,0 1 0,-1-1 0,1 0 0,0 1 0,0-1 0,-1 1 0,1 0 0,0-1 0,3 1 0,-4 1 0,0 0 0,0-1 0,1 1 0,-1 0 0,0 0 0,0 0 0,0 0 0,0 0 0,0 0 0,0 0 0,0 0 0,0 0 0,0 0 0,-1 0 0,1 1 0,0-1 0,-1 0 0,1 1 0,-1-1 0,1 0 0,-1 1 0,0-1 0,0 1 0,1-1 0,-1 1 0,0-1 0,0 0 0,-1 3 0,1 6 0,-1 0 0,0 0 0,0 0 0,-5 14 0,4-16 0,0 0 0,1 0 0,-1 0 0,1 1 0,1-1 0,0 0 0,1 16 0,0-19 0,2 8 0,-1 0 0,0 1 0,-1 25 0,-1-34 0,-1 0 0,0 0 0,0 0 0,0 0 0,-1 0 0,0 0 0,0 0 0,0-1 0,0 1 0,-1-1 0,0 0 0,0 1 0,-6 5 0,-32 46 0,40-49 0,0-6 0,0 1 0,1-1 0,-1 0 0,0 1 0,1-1 0,-1 0 0,1 1 0,0-1 0,-1 1 0,1-1 0,0 1 0,0-1 0,0 1 0,0-1 0,0 1 0,0-1 0,1 1 0,0 1 0,0-3 0,0-1 0,0 1 0,0-1 0,1 0 0,-1 1 0,0-1 0,0 0 0,0 0 0,0 0 0,0 0 0,0 0 0,0 0 0,-1 0 0,1 0 0,0 0 0,0 0 0,0-2 0,15-22 0,11-21 0,48-63 0,10-14 0,-72 103 0,-2-1 0,13-31 0,-16 40 0,-6 11 0,-5 8 0,-18 37 0,10-21 0,-26 44 0,-15 20 0,30-47 0,10-28 0,8-21 0,6-28 0,89-420 0,-91 455 0,3-9 0,0 0 0,1 0 0,7-14 0,-11 23 0,1 1 0,0 0 0,-1-1 0,1 1 0,0 0 0,0 0 0,0 0 0,0 0 0,0 0 0,0 0 0,0 0 0,1 0 0,-1 0 0,0 0 0,3 0 0,-3 1 0,0 0 0,0 0 0,0 0 0,0 0 0,-1 0 0,1 0 0,0 0 0,0 1 0,0-1 0,0 0 0,0 1 0,0-1 0,0 1 0,0-1 0,0 1 0,-1-1 0,1 1 0,0 0 0,0-1 0,-1 1 0,1 0 0,0 0 0,-1-1 0,1 1 0,-1 0 0,1 1 0,3 4 0,-1 1 0,0-1 0,0 1 0,-1-1 0,1 1 0,-2 0 0,1 0 0,-1-1 0,1 10 0,1 68 0,-4-58 0,2 115 0,-28 234 0,26-370 0,0 0 0,0 0 0,0 0 0,-1 0 0,0 0 0,1 0 0,-2-1 0,1 1 0,-1-1 0,1 1 0,-1-1 0,0 0 0,-1 0 0,-3 4 0,5-7 0,0 1 0,-1-1 0,1 0 0,0 0 0,0 0 0,-1 0 0,1 0 0,0 0 0,-1-1 0,1 1 0,-1-1 0,1 0 0,-1 1 0,1-1 0,-1 0 0,1-1 0,0 1 0,-1 0 0,1-1 0,-1 1 0,1-1 0,-1 0 0,1 0 0,0 0 0,0 0 0,-1 0 0,1 0 0,0-1 0,0 1 0,-3-4 0,-2-1 0,1 0 0,-1 0 0,1-1 0,0 0 0,1 0 0,0-1 0,0 0 0,1 1 0,0-2 0,0 1 0,1 0 0,0-1 0,0 1 0,1-1 0,0 0 0,-1-12 0,0-18 0,1-1 0,4-58 0,0 46 0,-1 33 0,0 1 0,0 0 0,2 0 0,0 0 0,2 0 0,-1 1 0,2-1 0,1 1 0,0 1 0,16-29 0,-19 41 0,-1 0 0,1 0 0,-1 0 0,1 0 0,0 1 0,0-1 0,10-4 0,-13 7 0,0 0 0,0 1 0,0-1 0,0 1 0,0-1 0,0 1 0,0 0 0,0-1 0,0 1 0,1 0 0,-1 0 0,0 0 0,0 0 0,0 0 0,1 0 0,-1 0 0,0 0 0,0 0 0,0 0 0,0 1 0,1-1 0,-1 0 0,0 1 0,0-1 0,0 1 0,0 0 0,0-1 0,0 1 0,0 0 0,0-1 0,0 1 0,-1 0 0,1 0 0,0 0 0,0 0 0,-1 0 0,1 0 0,0 0 0,-1 0 0,1 0 0,0 2 0,2 6 0,-1-1 0,0 1 0,0-1 0,0 1 0,-1 0 0,-1 0 0,0-1 0,0 1 0,0 0 0,-1 0 0,-1-1 0,1 1 0,-1 0 0,-1-1 0,0 1 0,-7 15 0,3-10 0,0 0 0,-1-1 0,-1 0 0,0 0 0,-1-1 0,0 0 0,-1 0 0,0-1 0,-13 9 0,-9 3 0,0-2 0,-2-1 0,0-2 0,-1-1 0,0-2 0,-2-1 0,-65 14 0,50-18 0,-1-1 0,0-3 0,0-2 0,-1-3 0,-60-6 0,109 5 0,0-1 0,-1 0 0,1 0 0,0-1 0,0 0 0,0 0 0,0 0 0,0-1 0,1 0 0,-1 0 0,-9-7 0,13 8 0,0 0 0,0 0 0,0 0 0,1 0 0,-1-1 0,1 1 0,-1-1 0,1 1 0,0-1 0,0 1 0,0-1 0,0 0 0,0 1 0,0-1 0,1 0 0,-1 0 0,1 1 0,0-1 0,0 0 0,0 0 0,0 0 0,1 0 0,-1 1 0,1-1 0,0 0 0,0 1 0,0-1 0,2-4 0,0 0 0,1 1 0,-1 0 0,1 0 0,1 0 0,-1 1 0,1-1 0,0 1 0,0 0 0,1 1 0,0-1 0,-1 1 0,2 0 0,-1 1 0,0-1 0,1 1 0,12-4 0,11-3 0,2 1 0,47-7 0,-41 9 0,27-6 0,0 2 0,124-3 0,-143 16 0,-33 0 0,0-1 0,1 0 0,-1-1 0,1-1 0,-1 0 0,1-1 0,17-5 0,-27 5 0,-1 0 0,1-1 0,-1 0 0,0 0 0,0 1 0,0-2 0,0 1 0,-1 0 0,1-1 0,-1 1 0,0-1 0,0 0 0,0 1 0,0-1 0,-1 0 0,0 0 0,2-6 0,2-10 0,-1 0 0,3-23 0,-4-9 0,-3-59 0,1 132 0,0 10 0,0-1 0,-7 43 0,6-66 0,-1-1 0,0 1 0,-1 0 0,1 0 0,-1-1 0,-1 1 0,1 0 0,-1-1 0,0 0 0,-1 0 0,0 0 0,0 0 0,0-1 0,0 1 0,-1-1 0,0 0 0,-7 6 0,10-10 0,0 0 0,1 1 0,-1-1 0,0 0 0,0 0 0,0 0 0,0 0 0,0 0 0,0-1 0,0 1 0,0-1 0,0 1 0,0-1 0,0 0 0,0 1 0,0-1 0,0 0 0,0-1 0,0 1 0,-1 0 0,1-1 0,0 1 0,0-1 0,0 1 0,0-1 0,0 0 0,0 0 0,1 0 0,-1 0 0,0 0 0,0 0 0,1-1 0,-1 1 0,1-1 0,-1 1 0,1-1 0,-1 1 0,0-3 0,-1-1 0,1 1 0,0-1 0,0 1 0,1-1 0,-1 0 0,1 0 0,0 0 0,0 0 0,1 0 0,-1 0 0,1 0 0,1 0 0,-1 0 0,0 0 0,3-9 0,0 5 0,1 0 0,0 0 0,1 0 0,0 0 0,0 0 0,1 1 0,0 0 0,0 0 0,1 1 0,0 0 0,0 0 0,0 0 0,1 1 0,0 0 0,1 1 0,-1-1 0,1 2 0,0-1 0,0 1 0,1 1 0,-1 0 0,1 0 0,0 1 0,0 0 0,16-1 0,-24 3 0,0 0 0,1 0 0,-1 0 0,0 0 0,1 0 0,-1 1 0,0-1 0,0 1 0,0 0 0,1-1 0,-1 1 0,0 0 0,0 0 0,0 0 0,0 1 0,0-1 0,0 0 0,-1 1 0,1 0 0,0-1 0,-1 1 0,1 0 0,-1-1 0,0 1 0,1 0 0,0 3 0,-1-3 0,-1 0 0,0 0 0,1 0 0,-1 0 0,0 0 0,0 1 0,0-1 0,0 0 0,0 0 0,-1 0 0,1 0 0,-1 0 0,1 0 0,-1 0 0,0 0 0,0 0 0,0 0 0,0 0 0,0 0 0,0-1 0,0 1 0,-1 0 0,1-1 0,-1 1 0,1-1 0,-1 1 0,0-1 0,-2 2 0,-3 1 0,0 0 0,0 0 0,0 0 0,-1-1 0,1 0 0,-1 0 0,0-1 0,0 0 0,-12 2 0,17-4 0,-1 1 0,1-1 0,0 0 0,0 0 0,-1 0 0,1 0 0,0 0 0,0-1 0,0 0 0,-1 1 0,1-1 0,0 0 0,0 0 0,0-1 0,0 1 0,1-1 0,-1 1 0,0-1 0,1 0 0,-1 0 0,1 0 0,-1-1 0,1 1 0,0 0 0,0-1 0,-3-4 0,5 6 0,-1-1 0,0 0 0,1 0 0,0 1 0,-1-1 0,1 0 0,0 0 0,0 1 0,0-1 0,0 0 0,0 0 0,0 1 0,1-1 0,-1 0 0,0 0 0,1 1 0,0-1 0,-1 0 0,1 1 0,0-1 0,0 1 0,0-1 0,0 1 0,0-1 0,0 1 0,0 0 0,0-1 0,1 1 0,-1 0 0,0 0 0,1 0 0,2-1 0,2-2 0,0 0 0,0 1 0,0 0 0,0 0 0,1 0 0,-1 1 0,9-2 0,-7 2 0,-1 1 0,1 0 0,0 1 0,0-1 0,0 1 0,0 1 0,-1 0 0,1 0 0,0 0 0,14 6 0,-18-6 0,-1 0 0,0 1 0,0 0 0,0-1 0,0 1 0,-1 1 0,1-1 0,0 0 0,-1 1 0,1-1 0,-1 1 0,0 0 0,0-1 0,0 1 0,0 0 0,-1 0 0,1 1 0,-1-1 0,1 0 0,-1 0 0,0 1 0,-1-1 0,1 1 0,-1-1 0,1 0 0,-1 6 0,0-6 0,0 0 0,-1 0 0,1-1 0,-1 1 0,0 0 0,1-1 0,-1 1 0,0-1 0,0 1 0,-1-1 0,1 0 0,-1 1 0,1-1 0,-1 0 0,1 0 0,-1 0 0,0 0 0,0 0 0,0 0 0,-1-1 0,1 1 0,0-1 0,0 1 0,-1-1 0,1 0 0,-1 0 0,-3 1 0,4-1 0,0 0 0,0-1 0,0 1 0,-1-1 0,1 1 0,0-1 0,0 0 0,0 0 0,-1 0 0,1 0 0,0-1 0,0 1 0,0 0 0,0-1 0,0 0 0,0 1 0,-1-1 0,1 0 0,1 0 0,-1 0 0,0 0 0,0 0 0,0-1 0,1 1 0,-1-1 0,0 1 0,1-1 0,-1 1 0,1-1 0,0 0 0,0 0 0,-1 0 0,0-3 0,1 3 0,0 1 0,1-1 0,-1 0 0,1 0 0,-1 0 0,1 0 0,0 0 0,0 1 0,-1-1 0,1 0 0,1 0 0,-1 0 0,0 0 0,0 0 0,1 0 0,-1 0 0,1 0 0,0 1 0,-1-1 0,1 0 0,0 0 0,0 1 0,0-1 0,0 0 0,2-1 0,-1 0 0,1 1 0,0 0 0,-1 0 0,1 0 0,0 0 0,0 1 0,0-1 0,0 1 0,0-1 0,0 1 0,0 0 0,0 0 0,5 0 0,-6 0 0,1 1 0,-1 0 0,0 0 0,0 0 0,0 0 0,0 0 0,0 0 0,0 0 0,0 1 0,1-1 0,-1 1 0,0-1 0,0 1 0,0 0 0,-1 0 0,1 0 0,0 0 0,0 0 0,2 2 0,-3-1 0,0-1 0,0 1 0,-1 0 0,1-1 0,0 1 0,-1 0 0,1-1 0,-1 1 0,1 0 0,-1 0 0,0 0 0,0 0 0,0-1 0,0 1 0,0 0 0,0 0 0,0 0 0,-1-1 0,1 1 0,-1 0 0,1 0 0,-1-1 0,0 1 0,0 0 0,1-1 0,-1 1 0,-2 1 0,1 2 0,-1-1 0,0 0 0,0 0 0,0 0 0,-1 0 0,1 0 0,-1-1 0,0 1 0,0-1 0,0 0 0,-1 0 0,1-1 0,0 1 0,-1-1 0,-7 2 0,10-3 0,-1 0 0,1 0 0,-1-1 0,1 1 0,-1-1 0,0 0 0,1 0 0,-1 0 0,0 0 0,1 0 0,-1 0 0,1-1 0,-1 1 0,0-1 0,1 0 0,-1 0 0,1 0 0,0 0 0,-1 0 0,1-1 0,0 1 0,0-1 0,-1 1 0,1-1 0,0 0 0,1 0 0,-1 0 0,0 0 0,1 0 0,-3-4 0,3 5 0,0-1 0,0 0 0,0 0 0,0 1 0,0-1 0,1 0 0,-1 0 0,1 0 0,-1 0 0,1 0 0,0 0 0,0 0 0,0 1 0,0-1 0,0 0 0,0 0 0,0 0 0,1 0 0,-1 0 0,1 0 0,0-2 0,1 1 0,0 0 0,-1 0 0,2 0 0,-1 1 0,0-1 0,0 0 0,1 1 0,-1 0 0,1 0 0,0-1 0,3-1 0,2 0 0,1-1 0,-1 1 0,1 1 0,-1-1 0,1 2 0,0-1 0,0 1 0,11-1 0,9 5 0,-14 2 0,-15-4 0,0 0 0,0 0 0,0 0 0,1 0 0,-1 1 0,0-1 0,0 0 0,0 0 0,1 0 0,-1 0 0,0 0 0,0 0 0,0 1 0,0-1 0,1 0 0,-1 0 0,0 0 0,0 0 0,0 1 0,0-1 0,0 0 0,0 0 0,0 0 0,0 1 0,1-1 0,-1 0 0,0 0 0,0 0 0,0 1 0,0-1 0,0 0 0,0 0 0,0 1 0,0-1 0,0 0 0,0 0 0,0 0 0,-1 1 0,1-1 0,0 0 0,0 1 0,-1 0 0,0-1 0,1 1 0,-1-1 0,0 1 0,1-1 0,-1 0 0,0 1 0,0-1 0,1 0 0,-1 1 0,0-1 0,0 0 0,0 0 0,1 0 0,-1 0 0,0 0 0,0 0 0,0 0 0,0 0 0,1 0 0,-1 0 0,0 0 0,0 0 0,0-1 0,1 1 0,-1 0 0,0 0 0,0-1 0,1 1 0,-1-1 0,0 1 0,1-1 0,-1 1 0,-1-2 0,2 2 0,1 1 0,-1-1 0,1 0 0,-1 1 0,1-1 0,-1 1 0,1-1 0,-1 1 0,1-1 0,-1 1 0,1-1 0,-1 1 0,0-1 0,1 1 0,-1-1 0,0 1 0,0 0 0,1-1 0,-1 1 0,0-1 0,0 1 0,0 0 0,0-1 0,0 1 0,0 0 0,0-1 0,0 1 0,0 0 0,0-1 0,0 1 0,0 0 0,-1 0 0,1 0 0,-1 0 0,0 0 0,0 0 0,0 0 0,0 0 0,0 0 0,0 0 0,0 0 0,-1 0 0,1 0 0,0-1 0,0 1 0,-2 0 0,-1 1 0,0-1 0,1 0 0,-1 0 0,0 0 0,0 0 0,1-1 0,-1 1 0,0-1 0,0 0 0,-6-1 0,9 1 0,-1 0 0,0-1 0,1 1 0,-1-1 0,0 0 0,1 1 0,-1-1 0,1 0 0,-1 0 0,1 0 0,0 0 0,-1-1 0,1 1 0,0 0 0,0 0 0,-1-1 0,1 1 0,0-1 0,0 1 0,1-1 0,-1 1 0,0-1 0,0 1 0,1-1 0,-1 0 0,1 1 0,0-1 0,-1 0 0,1 0 0,0 1 0,0-1 0,0 0 0,0 0 0,0 1 0,1-1 0,-1 0 0,0 0 0,2-2 0,-1 0 0,1 1 0,-1 0 0,1 0 0,-1-1 0,1 1 0,0 0 0,0 1 0,1-1 0,-1 0 0,1 1 0,-1-1 0,1 1 0,0 0 0,0 0 0,0 0 0,0 0 0,0 0 0,6-2 0,-6 4 0,0-1 0,0 0 0,0 0 0,0 1 0,0 0 0,0 0 0,0 0 0,0 0 0,0 0 0,0 0 0,0 1 0,0-1 0,0 1 0,-1 0 0,1 0 0,0 0 0,0 0 0,0 1 0,-1-1 0,1 1 0,-1-1 0,1 1 0,-1 0 0,0 0 0,4 4 0,-4-3 0,0 0 0,0 0 0,0 0 0,0 1 0,-1-1 0,0 0 0,1 1 0,-1-1 0,0 1 0,-1-1 0,1 1 0,0-1 0,-1 1 0,0 0 0,0-1 0,0 1 0,-1-1 0,1 1 0,-1 0 0,0-1 0,-2 6 0,3-6 0,-1-1 0,0 1 0,-1-1 0,1 0 0,0 1 0,-1-1 0,1 0 0,-1 0 0,0 0 0,0 0 0,1 0 0,-1-1 0,-1 1 0,1 0 0,0-1 0,0 0 0,0 1 0,-1-1 0,1 0 0,-1 0 0,1 0 0,-1-1 0,1 1 0,-1 0 0,1-1 0,-1 0 0,0 0 0,1 0 0,-1 0 0,0 0 0,1 0 0,-1 0 0,-3-2 0,3 1 0,0 0 0,-1 1 0,1-2 0,0 1 0,0 0 0,1-1 0,-1 1 0,0-1 0,0 0 0,1 0 0,-1 0 0,1 0 0,0 0 0,0-1 0,0 1 0,0-1 0,0 0 0,0 1 0,0-1 0,1 0 0,0 0 0,-1 0 0,1 0 0,0 0 0,0 0 0,1 0 0,-1-4 0,1 2 0,0-1 0,0 1 0,1 0 0,0 0 0,0 0 0,0 0 0,1 0 0,2-6 0,-3 9 0,0-1 0,1 0 0,-1 0 0,1 1 0,-1-1 0,1 1 0,0-1 0,0 1 0,0 0 0,0-1 0,1 1 0,-1 1 0,0-1 0,1 0 0,2-1 0,0 4 0,-9 6 0,-6 7 0,5-6-119,-20 21 372,24-28-325,-1 0 1,1 0 0,0 0-1,0 0 1,0 0 0,-1 0-1,1-1 1,0 1-1,-1 0 1,1-1 0,-1 1-1,1-1 1,-1 0 0,1 1-1,-1-1 1,1 0-1,-1 0 1,1 0 0,-1 0-1,-2 0 1,-6-5-6755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7-24T12:45:47.417"/>
    </inkml:context>
    <inkml:brush xml:id="br0">
      <inkml:brushProperty name="width" value="0.05" units="cm"/>
      <inkml:brushProperty name="height" value="0.05" units="cm"/>
    </inkml:brush>
  </inkml:definitions>
  <inkml:trace contextRef="#ctx0" brushRef="#br0">0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7-17T08:50:01.640"/>
    </inkml:context>
    <inkml:brush xml:id="br0">
      <inkml:brushProperty name="width" value="0.05" units="cm"/>
      <inkml:brushProperty name="height" value="0.05" units="cm"/>
    </inkml:brush>
  </inkml:definitions>
  <inkml:trace contextRef="#ctx0" brushRef="#br0">0 1 24575,'0'308'-1365,"0"-300"-5461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26T19:37:58.222"/>
    </inkml:context>
    <inkml:brush xml:id="br0">
      <inkml:brushProperty name="width" value="0.3" units="cm"/>
      <inkml:brushProperty name="height" value="0.6" units="cm"/>
      <inkml:brushProperty name="color" value="#A2D762"/>
      <inkml:brushProperty name="tip" value="rectangle"/>
      <inkml:brushProperty name="rasterOp" value="maskPen"/>
      <inkml:brushProperty name="ignorePressure" value="1"/>
    </inkml:brush>
  </inkml:definitions>
  <inkml:trace contextRef="#ctx0" brushRef="#br0">3 81,'453'18,"-103"-2,800-11,-683-6,3551 1,-3884-10,-19 1,387 8,-256 2,3771-1,-3841 10,-17-1,578-8,-355-2,1120 1,-856 20,-175-2,15 21,-374-23,-41-6,93 3,739-14,-735-11,-91 5,-42 2,0-2,0-1,45-17,-25 8,-13 6,1 3,0 1,0 2,0 1,48 4,-31 1,101-13,-93 6,123 4,-98 3,447-1,-538 0,29 2,-30-2,0 0,0 0,0 0,0 1,-1-1,1 0,0 0,0 1,0-1,0 0,-1 1,1-1,0 1,0-1,-1 1,1-1,-1 1,1 0,0-1,-1 1,1 0,-1-1,1 1,-1 0,1 0,-1-1,0 1,1 0,-1 0,0 1,0-2,0 1,0 0,0-1,-1 1,1-1,0 1,0 0,-1-1,1 1,0-1,-1 1,1-1,-1 1,1-1,0 0,-1 1,1-1,-1 1,1-1,-1 0,0 1,1-1,-1 0,1 0,-1 1,0-1,-18 4,17-4,-41 4,1-2,-48-4,14 1,-2381 1,2437 1,0 1,0 1,1 1,-1 1,-23 9,22-7,-1 0,0-2,-36 5,-109-8,-30 3,160-1,-368 24,-682-30,656 3,384-2,1-2,0-1,0-3,-55-15,-94-29,143 41,-97-8,95 13,-86-19,88 13,-102-8,-48 20,-115-8,107-28,209 35,-45-7,-84-4,-47 13,63 0,-95-3,-168 2,165 18,4 0,140-16,-1 3,-90 19,107-15,-1-2,-63 0,-106-8,91-2,38 1,-123 2,101 8,-27 1,-392-9,247-2,76 15,100-4,-736 5,613-25,-112-1,158 4,-245-5,295 13,-944-1,1016 3,-73 12,-14 2,-476 7,-3096-25,3723 1,-3 0,0 0,0 0,0 1,-9 1,4 2</inkml:trace>
</inkml:ink>
</file>

<file path=ppt/media/image10.png>
</file>

<file path=ppt/media/image11.png>
</file>

<file path=ppt/media/image12.jpeg>
</file>

<file path=ppt/media/image13.jpeg>
</file>

<file path=ppt/media/image130.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jpeg>
</file>

<file path=ppt/media/image86.png>
</file>

<file path=ppt/media/image87.png>
</file>

<file path=ppt/media/image88.png>
</file>

<file path=ppt/media/image8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BDE886-1573-40AC-9E09-050F9AC625A5}" type="datetimeFigureOut">
              <a:rPr lang="it-IT" smtClean="0"/>
              <a:t>26/07/2023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491ED-56D3-4375-977F-FA3F9F1C0D19}" type="slidenum">
              <a:rPr lang="it-IT" smtClean="0"/>
              <a:t>‹#›</a:t>
            </a:fld>
            <a:endParaRPr lang="it-IT"/>
          </a:p>
        </p:txBody>
      </p:sp>
    </p:spTree>
    <p:extLst>
      <p:ext uri="{BB962C8B-B14F-4D97-AF65-F5344CB8AC3E}">
        <p14:creationId xmlns:p14="http://schemas.microsoft.com/office/powerpoint/2010/main" val="1909156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1A4491ED-56D3-4375-977F-FA3F9F1C0D19}" type="slidenum">
              <a:rPr lang="it-IT" smtClean="0"/>
              <a:t>1</a:t>
            </a:fld>
            <a:endParaRPr lang="it-IT"/>
          </a:p>
        </p:txBody>
      </p:sp>
    </p:spTree>
    <p:extLst>
      <p:ext uri="{BB962C8B-B14F-4D97-AF65-F5344CB8AC3E}">
        <p14:creationId xmlns:p14="http://schemas.microsoft.com/office/powerpoint/2010/main" val="102265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22</a:t>
            </a:fld>
            <a:endParaRPr lang="it-IT"/>
          </a:p>
        </p:txBody>
      </p:sp>
    </p:spTree>
    <p:extLst>
      <p:ext uri="{BB962C8B-B14F-4D97-AF65-F5344CB8AC3E}">
        <p14:creationId xmlns:p14="http://schemas.microsoft.com/office/powerpoint/2010/main" val="3954955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40</a:t>
            </a:fld>
            <a:endParaRPr lang="it-IT"/>
          </a:p>
        </p:txBody>
      </p:sp>
    </p:spTree>
    <p:extLst>
      <p:ext uri="{BB962C8B-B14F-4D97-AF65-F5344CB8AC3E}">
        <p14:creationId xmlns:p14="http://schemas.microsoft.com/office/powerpoint/2010/main" val="4190566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41</a:t>
            </a:fld>
            <a:endParaRPr lang="it-IT"/>
          </a:p>
        </p:txBody>
      </p:sp>
    </p:spTree>
    <p:extLst>
      <p:ext uri="{BB962C8B-B14F-4D97-AF65-F5344CB8AC3E}">
        <p14:creationId xmlns:p14="http://schemas.microsoft.com/office/powerpoint/2010/main" val="3352692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42</a:t>
            </a:fld>
            <a:endParaRPr lang="it-IT"/>
          </a:p>
        </p:txBody>
      </p:sp>
    </p:spTree>
    <p:extLst>
      <p:ext uri="{BB962C8B-B14F-4D97-AF65-F5344CB8AC3E}">
        <p14:creationId xmlns:p14="http://schemas.microsoft.com/office/powerpoint/2010/main" val="978645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45</a:t>
            </a:fld>
            <a:endParaRPr lang="it-IT"/>
          </a:p>
        </p:txBody>
      </p:sp>
    </p:spTree>
    <p:extLst>
      <p:ext uri="{BB962C8B-B14F-4D97-AF65-F5344CB8AC3E}">
        <p14:creationId xmlns:p14="http://schemas.microsoft.com/office/powerpoint/2010/main" val="4149579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46</a:t>
            </a:fld>
            <a:endParaRPr lang="it-IT"/>
          </a:p>
        </p:txBody>
      </p:sp>
    </p:spTree>
    <p:extLst>
      <p:ext uri="{BB962C8B-B14F-4D97-AF65-F5344CB8AC3E}">
        <p14:creationId xmlns:p14="http://schemas.microsoft.com/office/powerpoint/2010/main" val="2603920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47</a:t>
            </a:fld>
            <a:endParaRPr lang="it-IT"/>
          </a:p>
        </p:txBody>
      </p:sp>
    </p:spTree>
    <p:extLst>
      <p:ext uri="{BB962C8B-B14F-4D97-AF65-F5344CB8AC3E}">
        <p14:creationId xmlns:p14="http://schemas.microsoft.com/office/powerpoint/2010/main" val="218011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50</a:t>
            </a:fld>
            <a:endParaRPr lang="it-IT"/>
          </a:p>
        </p:txBody>
      </p:sp>
    </p:spTree>
    <p:extLst>
      <p:ext uri="{BB962C8B-B14F-4D97-AF65-F5344CB8AC3E}">
        <p14:creationId xmlns:p14="http://schemas.microsoft.com/office/powerpoint/2010/main" val="20549423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54</a:t>
            </a:fld>
            <a:endParaRPr lang="it-IT"/>
          </a:p>
        </p:txBody>
      </p:sp>
    </p:spTree>
    <p:extLst>
      <p:ext uri="{BB962C8B-B14F-4D97-AF65-F5344CB8AC3E}">
        <p14:creationId xmlns:p14="http://schemas.microsoft.com/office/powerpoint/2010/main" val="36640609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57</a:t>
            </a:fld>
            <a:endParaRPr lang="it-IT"/>
          </a:p>
        </p:txBody>
      </p:sp>
    </p:spTree>
    <p:extLst>
      <p:ext uri="{BB962C8B-B14F-4D97-AF65-F5344CB8AC3E}">
        <p14:creationId xmlns:p14="http://schemas.microsoft.com/office/powerpoint/2010/main" val="677110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1A4491ED-56D3-4375-977F-FA3F9F1C0D19}" type="slidenum">
              <a:rPr lang="it-IT" smtClean="0"/>
              <a:t>58</a:t>
            </a:fld>
            <a:endParaRPr lang="it-IT"/>
          </a:p>
        </p:txBody>
      </p:sp>
    </p:spTree>
    <p:extLst>
      <p:ext uri="{BB962C8B-B14F-4D97-AF65-F5344CB8AC3E}">
        <p14:creationId xmlns:p14="http://schemas.microsoft.com/office/powerpoint/2010/main" val="1658803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1A4491ED-56D3-4375-977F-FA3F9F1C0D19}" type="slidenum">
              <a:rPr lang="it-IT" smtClean="0"/>
              <a:t>60</a:t>
            </a:fld>
            <a:endParaRPr lang="it-IT"/>
          </a:p>
        </p:txBody>
      </p:sp>
    </p:spTree>
    <p:extLst>
      <p:ext uri="{BB962C8B-B14F-4D97-AF65-F5344CB8AC3E}">
        <p14:creationId xmlns:p14="http://schemas.microsoft.com/office/powerpoint/2010/main" val="2557032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1A4491ED-56D3-4375-977F-FA3F9F1C0D19}" type="slidenum">
              <a:rPr lang="it-IT" smtClean="0"/>
              <a:t>7</a:t>
            </a:fld>
            <a:endParaRPr lang="it-IT"/>
          </a:p>
        </p:txBody>
      </p:sp>
    </p:spTree>
    <p:extLst>
      <p:ext uri="{BB962C8B-B14F-4D97-AF65-F5344CB8AC3E}">
        <p14:creationId xmlns:p14="http://schemas.microsoft.com/office/powerpoint/2010/main" val="425937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5"/>
          </p:nvPr>
        </p:nvSpPr>
        <p:spPr/>
        <p:txBody>
          <a:bodyPr/>
          <a:lstStyle/>
          <a:p>
            <a:fld id="{1A4491ED-56D3-4375-977F-FA3F9F1C0D19}" type="slidenum">
              <a:rPr lang="it-IT" smtClean="0"/>
              <a:t>8</a:t>
            </a:fld>
            <a:endParaRPr lang="it-IT"/>
          </a:p>
        </p:txBody>
      </p:sp>
    </p:spTree>
    <p:extLst>
      <p:ext uri="{BB962C8B-B14F-4D97-AF65-F5344CB8AC3E}">
        <p14:creationId xmlns:p14="http://schemas.microsoft.com/office/powerpoint/2010/main" val="1833148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61382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13</a:t>
            </a:fld>
            <a:endParaRPr lang="it-IT"/>
          </a:p>
        </p:txBody>
      </p:sp>
    </p:spTree>
    <p:extLst>
      <p:ext uri="{BB962C8B-B14F-4D97-AF65-F5344CB8AC3E}">
        <p14:creationId xmlns:p14="http://schemas.microsoft.com/office/powerpoint/2010/main" val="1610580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16</a:t>
            </a:fld>
            <a:endParaRPr lang="it-IT"/>
          </a:p>
        </p:txBody>
      </p:sp>
    </p:spTree>
    <p:extLst>
      <p:ext uri="{BB962C8B-B14F-4D97-AF65-F5344CB8AC3E}">
        <p14:creationId xmlns:p14="http://schemas.microsoft.com/office/powerpoint/2010/main" val="2697551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A4491ED-56D3-4375-977F-FA3F9F1C0D19}" type="slidenum">
              <a:rPr lang="it-IT" smtClean="0"/>
              <a:t>20</a:t>
            </a:fld>
            <a:endParaRPr lang="it-IT"/>
          </a:p>
        </p:txBody>
      </p:sp>
    </p:spTree>
    <p:extLst>
      <p:ext uri="{BB962C8B-B14F-4D97-AF65-F5344CB8AC3E}">
        <p14:creationId xmlns:p14="http://schemas.microsoft.com/office/powerpoint/2010/main" val="7372357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3712149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98A6E1-DC11-C213-C49B-4CE1A884E40A}"/>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76C5EF09-4C5E-B147-BEF8-8B66FFFEA2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FE774B46-543F-F0B0-1410-BF1E7177DEE5}"/>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A21F3B55-F3E2-1A2D-7FD6-BEC64BEDFF25}"/>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6" name="Segnaposto numero diapositiva 5">
            <a:extLst>
              <a:ext uri="{FF2B5EF4-FFF2-40B4-BE49-F238E27FC236}">
                <a16:creationId xmlns:a16="http://schemas.microsoft.com/office/drawing/2014/main" id="{203C2C70-ACDC-D114-6B42-27BE4C2595E6}"/>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243178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olo e testo verticale">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383B4F46-4564-BD98-9A70-890134ABAB89}"/>
              </a:ext>
            </a:extLst>
          </p:cNvPr>
          <p:cNvSpPr>
            <a:spLocks noGrp="1" noRot="1" noMove="1" noResize="1" noEditPoints="1" noAdjustHandles="1" noChangeArrowheads="1" noChangeShapeType="1"/>
          </p:cNvSpPr>
          <p:nvPr userDrawn="1"/>
        </p:nvSpPr>
        <p:spPr bwMode="auto">
          <a:xfrm>
            <a:off x="0" y="0"/>
            <a:ext cx="12192000" cy="6858000"/>
          </a:xfrm>
          <a:prstGeom prst="rect">
            <a:avLst/>
          </a:prstGeom>
          <a:solidFill>
            <a:srgbClr val="B3071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rIns="360000" anchor="ctr"/>
          <a:lstStyle>
            <a:lvl1pPr eaLnBrk="0" hangingPunct="0">
              <a:defRPr b="1">
                <a:solidFill>
                  <a:schemeClr val="tx1"/>
                </a:solidFill>
                <a:latin typeface="Arial" charset="0"/>
              </a:defRPr>
            </a:lvl1pPr>
            <a:lvl2pPr marL="742950" indent="-285750" eaLnBrk="0" hangingPunct="0">
              <a:defRPr b="1">
                <a:solidFill>
                  <a:schemeClr val="tx1"/>
                </a:solidFill>
                <a:latin typeface="Arial" charset="0"/>
              </a:defRPr>
            </a:lvl2pPr>
            <a:lvl3pPr marL="1143000" indent="-228600" eaLnBrk="0" hangingPunct="0">
              <a:defRPr b="1">
                <a:solidFill>
                  <a:schemeClr val="tx1"/>
                </a:solidFill>
                <a:latin typeface="Arial" charset="0"/>
              </a:defRPr>
            </a:lvl3pPr>
            <a:lvl4pPr marL="1600200" indent="-228600" eaLnBrk="0" hangingPunct="0">
              <a:defRPr b="1">
                <a:solidFill>
                  <a:schemeClr val="tx1"/>
                </a:solidFill>
                <a:latin typeface="Arial" charset="0"/>
              </a:defRPr>
            </a:lvl4pPr>
            <a:lvl5pPr marL="2057400" indent="-228600" eaLnBrk="0" hangingPunct="0">
              <a:defRPr b="1">
                <a:solidFill>
                  <a:schemeClr val="tx1"/>
                </a:solidFill>
                <a:latin typeface="Arial" charset="0"/>
              </a:defRPr>
            </a:lvl5pPr>
            <a:lvl6pPr marL="2514600" indent="-228600" eaLnBrk="0" fontAlgn="base" hangingPunct="0">
              <a:spcBef>
                <a:spcPct val="0"/>
              </a:spcBef>
              <a:spcAft>
                <a:spcPct val="0"/>
              </a:spcAft>
              <a:defRPr b="1">
                <a:solidFill>
                  <a:schemeClr val="tx1"/>
                </a:solidFill>
                <a:latin typeface="Arial" charset="0"/>
              </a:defRPr>
            </a:lvl6pPr>
            <a:lvl7pPr marL="2971800" indent="-228600" eaLnBrk="0" fontAlgn="base" hangingPunct="0">
              <a:spcBef>
                <a:spcPct val="0"/>
              </a:spcBef>
              <a:spcAft>
                <a:spcPct val="0"/>
              </a:spcAft>
              <a:defRPr b="1">
                <a:solidFill>
                  <a:schemeClr val="tx1"/>
                </a:solidFill>
                <a:latin typeface="Arial" charset="0"/>
              </a:defRPr>
            </a:lvl7pPr>
            <a:lvl8pPr marL="3429000" indent="-228600" eaLnBrk="0" fontAlgn="base" hangingPunct="0">
              <a:spcBef>
                <a:spcPct val="0"/>
              </a:spcBef>
              <a:spcAft>
                <a:spcPct val="0"/>
              </a:spcAft>
              <a:defRPr b="1">
                <a:solidFill>
                  <a:schemeClr val="tx1"/>
                </a:solidFill>
                <a:latin typeface="Arial" charset="0"/>
              </a:defRPr>
            </a:lvl8pPr>
            <a:lvl9pPr marL="3886200" indent="-228600" eaLnBrk="0" fontAlgn="base" hangingPunct="0">
              <a:spcBef>
                <a:spcPct val="0"/>
              </a:spcBef>
              <a:spcAft>
                <a:spcPct val="0"/>
              </a:spcAft>
              <a:defRPr b="1">
                <a:solidFill>
                  <a:schemeClr val="tx1"/>
                </a:solidFill>
                <a:latin typeface="Arial" charset="0"/>
              </a:defRPr>
            </a:lvl9pPr>
          </a:lstStyle>
          <a:p>
            <a:pPr algn="r" eaLnBrk="1" hangingPunct="1">
              <a:defRPr/>
            </a:pPr>
            <a:endParaRPr lang="it-IT" altLang="it-IT" sz="2400" dirty="0">
              <a:solidFill>
                <a:schemeClr val="bg1"/>
              </a:solidFill>
            </a:endParaRPr>
          </a:p>
        </p:txBody>
      </p:sp>
      <p:pic>
        <p:nvPicPr>
          <p:cNvPr id="4" name="Immagine 6">
            <a:extLst>
              <a:ext uri="{FF2B5EF4-FFF2-40B4-BE49-F238E27FC236}">
                <a16:creationId xmlns:a16="http://schemas.microsoft.com/office/drawing/2014/main" id="{7A2A5C85-D8F9-95C2-D93A-D6AAA8D01297}"/>
              </a:ext>
            </a:extLst>
          </p:cNvPr>
          <p:cNvPicPr>
            <a:picLocks noGrp="1" noRot="1" noChangeAspect="1" noMove="1" noResize="1" noEditPoints="1" noAdjustHandles="1" noChangeArrowheads="1" noChangeShapeType="1" noCrop="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11640" y="1159933"/>
            <a:ext cx="7568720" cy="210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olo 1">
            <a:extLst>
              <a:ext uri="{FF2B5EF4-FFF2-40B4-BE49-F238E27FC236}">
                <a16:creationId xmlns:a16="http://schemas.microsoft.com/office/drawing/2014/main" id="{DE965153-D1B8-47F9-ECA7-A02B37578D0F}"/>
              </a:ext>
            </a:extLst>
          </p:cNvPr>
          <p:cNvSpPr>
            <a:spLocks noGrp="1"/>
          </p:cNvSpPr>
          <p:nvPr>
            <p:ph type="ctrTitle"/>
          </p:nvPr>
        </p:nvSpPr>
        <p:spPr>
          <a:xfrm>
            <a:off x="1547593" y="3285951"/>
            <a:ext cx="9096815" cy="1290388"/>
          </a:xfrm>
          <a:prstGeom prst="rect">
            <a:avLst/>
          </a:prstGeom>
        </p:spPr>
        <p:txBody>
          <a:bodyPr/>
          <a:lstStyle>
            <a:lvl1pPr>
              <a:defRPr>
                <a:solidFill>
                  <a:schemeClr val="bg1"/>
                </a:solidFill>
              </a:defRPr>
            </a:lvl1pPr>
          </a:lstStyle>
          <a:p>
            <a:r>
              <a:rPr lang="it-IT" dirty="0"/>
              <a:t>Fare clic per modificare lo stile del titolo</a:t>
            </a:r>
          </a:p>
        </p:txBody>
      </p:sp>
      <p:sp>
        <p:nvSpPr>
          <p:cNvPr id="6" name="Segnaposto testo 13">
            <a:extLst>
              <a:ext uri="{FF2B5EF4-FFF2-40B4-BE49-F238E27FC236}">
                <a16:creationId xmlns:a16="http://schemas.microsoft.com/office/drawing/2014/main" id="{1D13A2E7-1F45-2252-AAE6-76F193D9D508}"/>
              </a:ext>
            </a:extLst>
          </p:cNvPr>
          <p:cNvSpPr>
            <a:spLocks noGrp="1"/>
          </p:cNvSpPr>
          <p:nvPr>
            <p:ph type="body" sz="quarter" idx="10"/>
          </p:nvPr>
        </p:nvSpPr>
        <p:spPr>
          <a:xfrm>
            <a:off x="2935526" y="4741032"/>
            <a:ext cx="6320949" cy="758068"/>
          </a:xfrm>
        </p:spPr>
        <p:txBody>
          <a:bodyPr/>
          <a:lstStyle>
            <a:lvl1pPr marL="0" indent="0" algn="ctr">
              <a:buNone/>
              <a:defRPr>
                <a:solidFill>
                  <a:schemeClr val="bg1"/>
                </a:solidFill>
              </a:defRPr>
            </a:lvl1pPr>
          </a:lstStyle>
          <a:p>
            <a:pPr lvl="0"/>
            <a:r>
              <a:rPr lang="it-IT" dirty="0"/>
              <a:t>Modifica gli stili del testo dello schema</a:t>
            </a:r>
          </a:p>
        </p:txBody>
      </p:sp>
    </p:spTree>
    <p:extLst>
      <p:ext uri="{BB962C8B-B14F-4D97-AF65-F5344CB8AC3E}">
        <p14:creationId xmlns:p14="http://schemas.microsoft.com/office/powerpoint/2010/main" val="3069349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olo e testo verticale">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B4D642F2-5021-578D-0B5A-F0C9826C5601}"/>
              </a:ext>
            </a:extLst>
          </p:cNvPr>
          <p:cNvSpPr>
            <a:spLocks noGrp="1" noRot="1" noMove="1" noResize="1" noEditPoints="1" noAdjustHandles="1" noChangeArrowheads="1" noChangeShapeType="1"/>
          </p:cNvSpPr>
          <p:nvPr userDrawn="1"/>
        </p:nvSpPr>
        <p:spPr bwMode="auto">
          <a:xfrm>
            <a:off x="-1" y="0"/>
            <a:ext cx="12192001" cy="1138767"/>
          </a:xfrm>
          <a:prstGeom prst="rect">
            <a:avLst/>
          </a:prstGeom>
          <a:solidFill>
            <a:srgbClr val="B3071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rIns="360000"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r" eaLnBrk="1" hangingPunct="1">
              <a:defRPr/>
            </a:pPr>
            <a:endParaRPr lang="it-IT" altLang="it-IT" sz="2400" dirty="0">
              <a:solidFill>
                <a:schemeClr val="bg1"/>
              </a:solidFill>
            </a:endParaRPr>
          </a:p>
        </p:txBody>
      </p:sp>
      <p:pic>
        <p:nvPicPr>
          <p:cNvPr id="8" name="Immagine 7">
            <a:extLst>
              <a:ext uri="{FF2B5EF4-FFF2-40B4-BE49-F238E27FC236}">
                <a16:creationId xmlns:a16="http://schemas.microsoft.com/office/drawing/2014/main" id="{5BB52DDA-C01F-9F3B-B508-D3698A0EAD65}"/>
              </a:ext>
            </a:extLst>
          </p:cNvPr>
          <p:cNvPicPr>
            <a:picLocks noGrp="1" noRot="1" noChangeAspect="1" noMove="1" noResize="1" noEditPoints="1" noAdjustHandles="1" noChangeArrowheads="1" noChangeShapeType="1" noCrop="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56658" y="172188"/>
            <a:ext cx="2856424" cy="794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olo 1">
            <a:extLst>
              <a:ext uri="{FF2B5EF4-FFF2-40B4-BE49-F238E27FC236}">
                <a16:creationId xmlns:a16="http://schemas.microsoft.com/office/drawing/2014/main" id="{3A4080AB-402D-FB91-8F6E-E1F4FB36C74D}"/>
              </a:ext>
            </a:extLst>
          </p:cNvPr>
          <p:cNvSpPr>
            <a:spLocks noGrp="1"/>
          </p:cNvSpPr>
          <p:nvPr>
            <p:ph type="title"/>
          </p:nvPr>
        </p:nvSpPr>
        <p:spPr>
          <a:xfrm>
            <a:off x="456000" y="1153221"/>
            <a:ext cx="11736000" cy="1188000"/>
          </a:xfrm>
        </p:spPr>
        <p:txBody>
          <a:bodyPr>
            <a:normAutofit/>
          </a:bodyPr>
          <a:lstStyle>
            <a:lvl1pPr>
              <a:defRPr sz="3600" b="1">
                <a:latin typeface="Arial" panose="020B0604020202020204" pitchFamily="34" charset="0"/>
                <a:cs typeface="Arial" panose="020B0604020202020204" pitchFamily="34" charset="0"/>
              </a:defRPr>
            </a:lvl1pPr>
          </a:lstStyle>
          <a:p>
            <a:endParaRPr lang="it-IT" dirty="0"/>
          </a:p>
        </p:txBody>
      </p:sp>
      <p:sp>
        <p:nvSpPr>
          <p:cNvPr id="3" name="Segnaposto contenuto 2"/>
          <p:cNvSpPr>
            <a:spLocks noGrp="1"/>
          </p:cNvSpPr>
          <p:nvPr>
            <p:ph sz="quarter" idx="10" hasCustomPrompt="1"/>
          </p:nvPr>
        </p:nvSpPr>
        <p:spPr>
          <a:xfrm>
            <a:off x="6179127" y="2592996"/>
            <a:ext cx="5663346" cy="3859558"/>
          </a:xfrm>
        </p:spPr>
        <p:txBody>
          <a:bodyPr/>
          <a:lstStyle>
            <a:lvl1pPr marL="0" indent="0">
              <a:buNone/>
              <a:defRPr baseline="0"/>
            </a:lvl1pPr>
          </a:lstStyle>
          <a:p>
            <a:pPr lvl="0"/>
            <a:r>
              <a:rPr lang="it-IT" dirty="0"/>
              <a:t>Inserire testo</a:t>
            </a:r>
          </a:p>
        </p:txBody>
      </p:sp>
      <p:sp>
        <p:nvSpPr>
          <p:cNvPr id="11" name="Segnaposto contenuto 2"/>
          <p:cNvSpPr>
            <a:spLocks noGrp="1"/>
          </p:cNvSpPr>
          <p:nvPr>
            <p:ph sz="quarter" idx="11" hasCustomPrompt="1"/>
          </p:nvPr>
        </p:nvSpPr>
        <p:spPr>
          <a:xfrm>
            <a:off x="1215640" y="2592996"/>
            <a:ext cx="3781233" cy="1794277"/>
          </a:xfrm>
        </p:spPr>
        <p:txBody>
          <a:bodyPr/>
          <a:lstStyle>
            <a:lvl1pPr marL="0" indent="0">
              <a:buNone/>
              <a:defRPr baseline="0"/>
            </a:lvl1pPr>
          </a:lstStyle>
          <a:p>
            <a:pPr lvl="0"/>
            <a:r>
              <a:rPr lang="it-IT" dirty="0"/>
              <a:t>Inserire testo</a:t>
            </a:r>
          </a:p>
        </p:txBody>
      </p:sp>
      <p:sp>
        <p:nvSpPr>
          <p:cNvPr id="12" name="Segnaposto contenuto 2"/>
          <p:cNvSpPr>
            <a:spLocks noGrp="1"/>
          </p:cNvSpPr>
          <p:nvPr>
            <p:ph sz="quarter" idx="12" hasCustomPrompt="1"/>
          </p:nvPr>
        </p:nvSpPr>
        <p:spPr>
          <a:xfrm>
            <a:off x="1215640" y="4777396"/>
            <a:ext cx="3781234" cy="1794277"/>
          </a:xfrm>
        </p:spPr>
        <p:txBody>
          <a:bodyPr/>
          <a:lstStyle>
            <a:lvl1pPr marL="0" indent="0">
              <a:buNone/>
              <a:defRPr baseline="0"/>
            </a:lvl1pPr>
          </a:lstStyle>
          <a:p>
            <a:pPr lvl="0"/>
            <a:r>
              <a:rPr lang="it-IT" dirty="0"/>
              <a:t>Inserire testo</a:t>
            </a:r>
          </a:p>
        </p:txBody>
      </p:sp>
    </p:spTree>
    <p:extLst>
      <p:ext uri="{BB962C8B-B14F-4D97-AF65-F5344CB8AC3E}">
        <p14:creationId xmlns:p14="http://schemas.microsoft.com/office/powerpoint/2010/main" val="20288082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olo e testo verticale">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383B4F46-4564-BD98-9A70-890134ABAB89}"/>
              </a:ext>
            </a:extLst>
          </p:cNvPr>
          <p:cNvSpPr>
            <a:spLocks noGrp="1" noRot="1" noMove="1" noResize="1" noEditPoints="1" noAdjustHandles="1" noChangeArrowheads="1" noChangeShapeType="1"/>
          </p:cNvSpPr>
          <p:nvPr userDrawn="1"/>
        </p:nvSpPr>
        <p:spPr bwMode="auto">
          <a:xfrm>
            <a:off x="0" y="0"/>
            <a:ext cx="12192000" cy="6858000"/>
          </a:xfrm>
          <a:prstGeom prst="rect">
            <a:avLst/>
          </a:prstGeom>
          <a:solidFill>
            <a:srgbClr val="B3071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rIns="360000" anchor="ctr"/>
          <a:lstStyle>
            <a:lvl1pPr eaLnBrk="0" hangingPunct="0">
              <a:defRPr b="1">
                <a:solidFill>
                  <a:schemeClr val="tx1"/>
                </a:solidFill>
                <a:latin typeface="Arial" charset="0"/>
              </a:defRPr>
            </a:lvl1pPr>
            <a:lvl2pPr marL="742950" indent="-285750" eaLnBrk="0" hangingPunct="0">
              <a:defRPr b="1">
                <a:solidFill>
                  <a:schemeClr val="tx1"/>
                </a:solidFill>
                <a:latin typeface="Arial" charset="0"/>
              </a:defRPr>
            </a:lvl2pPr>
            <a:lvl3pPr marL="1143000" indent="-228600" eaLnBrk="0" hangingPunct="0">
              <a:defRPr b="1">
                <a:solidFill>
                  <a:schemeClr val="tx1"/>
                </a:solidFill>
                <a:latin typeface="Arial" charset="0"/>
              </a:defRPr>
            </a:lvl3pPr>
            <a:lvl4pPr marL="1600200" indent="-228600" eaLnBrk="0" hangingPunct="0">
              <a:defRPr b="1">
                <a:solidFill>
                  <a:schemeClr val="tx1"/>
                </a:solidFill>
                <a:latin typeface="Arial" charset="0"/>
              </a:defRPr>
            </a:lvl4pPr>
            <a:lvl5pPr marL="2057400" indent="-228600" eaLnBrk="0" hangingPunct="0">
              <a:defRPr b="1">
                <a:solidFill>
                  <a:schemeClr val="tx1"/>
                </a:solidFill>
                <a:latin typeface="Arial" charset="0"/>
              </a:defRPr>
            </a:lvl5pPr>
            <a:lvl6pPr marL="2514600" indent="-228600" eaLnBrk="0" fontAlgn="base" hangingPunct="0">
              <a:spcBef>
                <a:spcPct val="0"/>
              </a:spcBef>
              <a:spcAft>
                <a:spcPct val="0"/>
              </a:spcAft>
              <a:defRPr b="1">
                <a:solidFill>
                  <a:schemeClr val="tx1"/>
                </a:solidFill>
                <a:latin typeface="Arial" charset="0"/>
              </a:defRPr>
            </a:lvl6pPr>
            <a:lvl7pPr marL="2971800" indent="-228600" eaLnBrk="0" fontAlgn="base" hangingPunct="0">
              <a:spcBef>
                <a:spcPct val="0"/>
              </a:spcBef>
              <a:spcAft>
                <a:spcPct val="0"/>
              </a:spcAft>
              <a:defRPr b="1">
                <a:solidFill>
                  <a:schemeClr val="tx1"/>
                </a:solidFill>
                <a:latin typeface="Arial" charset="0"/>
              </a:defRPr>
            </a:lvl7pPr>
            <a:lvl8pPr marL="3429000" indent="-228600" eaLnBrk="0" fontAlgn="base" hangingPunct="0">
              <a:spcBef>
                <a:spcPct val="0"/>
              </a:spcBef>
              <a:spcAft>
                <a:spcPct val="0"/>
              </a:spcAft>
              <a:defRPr b="1">
                <a:solidFill>
                  <a:schemeClr val="tx1"/>
                </a:solidFill>
                <a:latin typeface="Arial" charset="0"/>
              </a:defRPr>
            </a:lvl8pPr>
            <a:lvl9pPr marL="3886200" indent="-228600" eaLnBrk="0" fontAlgn="base" hangingPunct="0">
              <a:spcBef>
                <a:spcPct val="0"/>
              </a:spcBef>
              <a:spcAft>
                <a:spcPct val="0"/>
              </a:spcAft>
              <a:defRPr b="1">
                <a:solidFill>
                  <a:schemeClr val="tx1"/>
                </a:solidFill>
                <a:latin typeface="Arial" charset="0"/>
              </a:defRPr>
            </a:lvl9pPr>
          </a:lstStyle>
          <a:p>
            <a:pPr algn="r" eaLnBrk="1" hangingPunct="1">
              <a:defRPr/>
            </a:pPr>
            <a:endParaRPr lang="it-IT" altLang="it-IT" sz="2400" dirty="0">
              <a:solidFill>
                <a:schemeClr val="bg1"/>
              </a:solidFill>
            </a:endParaRPr>
          </a:p>
        </p:txBody>
      </p:sp>
      <p:pic>
        <p:nvPicPr>
          <p:cNvPr id="8" name="Immagine 6">
            <a:extLst>
              <a:ext uri="{FF2B5EF4-FFF2-40B4-BE49-F238E27FC236}">
                <a16:creationId xmlns:a16="http://schemas.microsoft.com/office/drawing/2014/main" id="{38BF697F-4C3F-B44D-F6C6-3D1E0DC6197A}"/>
              </a:ext>
            </a:extLst>
          </p:cNvPr>
          <p:cNvPicPr>
            <a:picLocks noGrp="1" noRot="1" noChangeAspect="1" noMove="1" noResize="1" noEditPoints="1" noAdjustHandles="1" noChangeArrowheads="1" noChangeShapeType="1" noCrop="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29342" y="2269067"/>
            <a:ext cx="8333317" cy="2319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56278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yout personalizza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endParaRPr lang="it-IT"/>
          </a:p>
        </p:txBody>
      </p:sp>
      <p:sp>
        <p:nvSpPr>
          <p:cNvPr id="4" name="Segnaposto piè di pagina 3"/>
          <p:cNvSpPr>
            <a:spLocks noGrp="1"/>
          </p:cNvSpPr>
          <p:nvPr>
            <p:ph type="ftr" sz="quarter" idx="11"/>
          </p:nvPr>
        </p:nvSpPr>
        <p:spPr/>
        <p:txBody>
          <a:bodyPr/>
          <a:lstStyle/>
          <a:p>
            <a:r>
              <a:rPr lang="it-IT"/>
              <a:t>Mazza Davide (2089074), Mancosu Bustos Davide Christian (2089208), Hamdar Karim (2092041)</a:t>
            </a:r>
          </a:p>
        </p:txBody>
      </p:sp>
      <p:sp>
        <p:nvSpPr>
          <p:cNvPr id="5" name="Segnaposto numero diapositiva 4"/>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2306704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7971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2635D8-CCDF-6D38-8F13-A179A41E70A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E434A56-224E-D866-A28F-911AF1B326B0}"/>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2815B5-BA9F-4BC1-142B-FB146E55539B}"/>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D9639FF7-9837-5485-22E6-98359CE27947}"/>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6" name="Segnaposto numero diapositiva 5">
            <a:extLst>
              <a:ext uri="{FF2B5EF4-FFF2-40B4-BE49-F238E27FC236}">
                <a16:creationId xmlns:a16="http://schemas.microsoft.com/office/drawing/2014/main" id="{21BA95AF-CF08-9540-8958-30ECAA24DB12}"/>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1030609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909B05C-6215-0CBC-7B82-45F3AB91777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6CBDA081-A4AC-23E8-A80B-BB3EDFA46C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D0D27AD-7692-29FD-138C-8E2D277B0C59}"/>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1EFA7B6A-8E96-4A22-AC28-CC5D4A5FC01A}"/>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6" name="Segnaposto numero diapositiva 5">
            <a:extLst>
              <a:ext uri="{FF2B5EF4-FFF2-40B4-BE49-F238E27FC236}">
                <a16:creationId xmlns:a16="http://schemas.microsoft.com/office/drawing/2014/main" id="{F81F665B-5DD5-68C7-A7BF-2101FC91976D}"/>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3892632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7E8C6D-2746-FE8C-D954-F04A0892A3AD}"/>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8C4DAC7-51DC-0512-D3C5-636DA9B67150}"/>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DC77EFD-F6AD-7E4A-2466-734F7D9F8974}"/>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DDF64D86-9423-4050-EABD-82F754AC9791}"/>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F1F5BF3C-0092-1DEB-DF7D-873B0ECF5DF3}"/>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7" name="Segnaposto numero diapositiva 6">
            <a:extLst>
              <a:ext uri="{FF2B5EF4-FFF2-40B4-BE49-F238E27FC236}">
                <a16:creationId xmlns:a16="http://schemas.microsoft.com/office/drawing/2014/main" id="{61891FFC-8CE4-A06C-6922-845EBB33D260}"/>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3535705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1E9C76-ADD7-91FE-76C9-8E59F94629D4}"/>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FA3DAC0-0839-47EF-03C6-93B46E1AE5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68AAB33E-3013-3EE2-4E41-A18D1471D09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A8BE1D0-E709-E1B6-7882-A7C1F3F842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067025A-7024-FF82-2CD9-A169C692DB75}"/>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0294965E-60D1-02D6-7D5B-78FA5B51BD15}"/>
              </a:ext>
            </a:extLst>
          </p:cNvPr>
          <p:cNvSpPr>
            <a:spLocks noGrp="1"/>
          </p:cNvSpPr>
          <p:nvPr>
            <p:ph type="dt" sz="half" idx="10"/>
          </p:nvPr>
        </p:nvSpPr>
        <p:spPr/>
        <p:txBody>
          <a:bodyPr/>
          <a:lstStyle/>
          <a:p>
            <a:endParaRPr lang="it-IT"/>
          </a:p>
        </p:txBody>
      </p:sp>
      <p:sp>
        <p:nvSpPr>
          <p:cNvPr id="8" name="Segnaposto piè di pagina 7">
            <a:extLst>
              <a:ext uri="{FF2B5EF4-FFF2-40B4-BE49-F238E27FC236}">
                <a16:creationId xmlns:a16="http://schemas.microsoft.com/office/drawing/2014/main" id="{C285446E-D0C3-EB44-D741-898EA10E6D62}"/>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9" name="Segnaposto numero diapositiva 8">
            <a:extLst>
              <a:ext uri="{FF2B5EF4-FFF2-40B4-BE49-F238E27FC236}">
                <a16:creationId xmlns:a16="http://schemas.microsoft.com/office/drawing/2014/main" id="{96CEDB29-873E-5535-846B-35B3DC3577D6}"/>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3041894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531BEB9-DC85-61DC-2E70-EECA88267D08}"/>
              </a:ext>
            </a:extLst>
          </p:cNvPr>
          <p:cNvSpPr>
            <a:spLocks noGrp="1"/>
          </p:cNvSpPr>
          <p:nvPr>
            <p:ph type="title"/>
          </p:nvPr>
        </p:nvSpPr>
        <p:spPr/>
        <p:txBody>
          <a:bodyPr/>
          <a:lstStyle/>
          <a:p>
            <a:r>
              <a:rPr lang="it-IT" dirty="0"/>
              <a:t>Fare clic per modificare lo stile del titolo dello schema</a:t>
            </a:r>
          </a:p>
        </p:txBody>
      </p:sp>
      <p:sp>
        <p:nvSpPr>
          <p:cNvPr id="3" name="Segnaposto data 2">
            <a:extLst>
              <a:ext uri="{FF2B5EF4-FFF2-40B4-BE49-F238E27FC236}">
                <a16:creationId xmlns:a16="http://schemas.microsoft.com/office/drawing/2014/main" id="{0784C7E1-3A6B-9BF3-9D7E-B84FBB4EA4C3}"/>
              </a:ext>
            </a:extLst>
          </p:cNvPr>
          <p:cNvSpPr>
            <a:spLocks noGrp="1"/>
          </p:cNvSpPr>
          <p:nvPr>
            <p:ph type="dt" sz="half" idx="10"/>
          </p:nvPr>
        </p:nvSpPr>
        <p:spPr/>
        <p:txBody>
          <a:bodyPr/>
          <a:lstStyle/>
          <a:p>
            <a:endParaRPr lang="it-IT"/>
          </a:p>
        </p:txBody>
      </p:sp>
      <p:sp>
        <p:nvSpPr>
          <p:cNvPr id="4" name="Segnaposto piè di pagina 3">
            <a:extLst>
              <a:ext uri="{FF2B5EF4-FFF2-40B4-BE49-F238E27FC236}">
                <a16:creationId xmlns:a16="http://schemas.microsoft.com/office/drawing/2014/main" id="{814B297B-6060-AC1C-692E-69C528C0585F}"/>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5" name="Segnaposto numero diapositiva 4">
            <a:extLst>
              <a:ext uri="{FF2B5EF4-FFF2-40B4-BE49-F238E27FC236}">
                <a16:creationId xmlns:a16="http://schemas.microsoft.com/office/drawing/2014/main" id="{3C92E7EA-01EC-8DA9-0AD8-097FF79EA7CD}"/>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1423793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96D660FF-A924-B2C4-5D36-2548BC1C856F}"/>
              </a:ext>
            </a:extLst>
          </p:cNvPr>
          <p:cNvSpPr>
            <a:spLocks noGrp="1"/>
          </p:cNvSpPr>
          <p:nvPr>
            <p:ph type="dt" sz="half" idx="10"/>
          </p:nvPr>
        </p:nvSpPr>
        <p:spPr/>
        <p:txBody>
          <a:bodyPr/>
          <a:lstStyle/>
          <a:p>
            <a:endParaRPr lang="it-IT"/>
          </a:p>
        </p:txBody>
      </p:sp>
      <p:sp>
        <p:nvSpPr>
          <p:cNvPr id="3" name="Segnaposto piè di pagina 2">
            <a:extLst>
              <a:ext uri="{FF2B5EF4-FFF2-40B4-BE49-F238E27FC236}">
                <a16:creationId xmlns:a16="http://schemas.microsoft.com/office/drawing/2014/main" id="{A48134CA-4890-3AD2-BFC1-635593B23C22}"/>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4" name="Segnaposto numero diapositiva 3">
            <a:extLst>
              <a:ext uri="{FF2B5EF4-FFF2-40B4-BE49-F238E27FC236}">
                <a16:creationId xmlns:a16="http://schemas.microsoft.com/office/drawing/2014/main" id="{0959B0E4-734C-4FB1-ABD0-43EBCEE40CA0}"/>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456205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1AA02DE-EF25-8A34-A17C-9CF1E53851C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0EDFA90-A16F-D126-B45F-FA7913A12F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107362F2-2D07-BADC-9028-5FF264BBC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8E7C2D8-244A-8B91-1324-66BF5F723BD6}"/>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75F98A4E-3799-1101-A9C0-EA1E537A9DF6}"/>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7" name="Segnaposto numero diapositiva 6">
            <a:extLst>
              <a:ext uri="{FF2B5EF4-FFF2-40B4-BE49-F238E27FC236}">
                <a16:creationId xmlns:a16="http://schemas.microsoft.com/office/drawing/2014/main" id="{CE56DED9-3158-0431-69E5-757400DB0C54}"/>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1244239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170726-1E27-AA9F-3B2E-692DBC81A1D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2DA53B16-4FDD-45A1-11E9-42FB6DC88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D8374E34-1E69-D976-B1C5-8499B3A13F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29DC378-0820-E023-FD20-90E7E384F206}"/>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E64F833C-9ED4-C074-2B18-A66A6F9C558F}"/>
              </a:ext>
            </a:extLst>
          </p:cNvPr>
          <p:cNvSpPr>
            <a:spLocks noGrp="1"/>
          </p:cNvSpPr>
          <p:nvPr>
            <p:ph type="ftr" sz="quarter" idx="11"/>
          </p:nvPr>
        </p:nvSpPr>
        <p:spPr/>
        <p:txBody>
          <a:bodyPr/>
          <a:lstStyle/>
          <a:p>
            <a:r>
              <a:rPr lang="it-IT"/>
              <a:t>Mazza Davide (2089074), Mancosu Bustos Davide Christian (2089208), Hamdar Karim (2092041)</a:t>
            </a:r>
          </a:p>
        </p:txBody>
      </p:sp>
      <p:sp>
        <p:nvSpPr>
          <p:cNvPr id="7" name="Segnaposto numero diapositiva 6">
            <a:extLst>
              <a:ext uri="{FF2B5EF4-FFF2-40B4-BE49-F238E27FC236}">
                <a16:creationId xmlns:a16="http://schemas.microsoft.com/office/drawing/2014/main" id="{D36D7FED-89C8-E0C9-1D82-948243332AB4}"/>
              </a:ext>
            </a:extLst>
          </p:cNvPr>
          <p:cNvSpPr>
            <a:spLocks noGrp="1"/>
          </p:cNvSpPr>
          <p:nvPr>
            <p:ph type="sldNum" sz="quarter" idx="12"/>
          </p:nvPr>
        </p:nvSpPr>
        <p:spPr/>
        <p:txBody>
          <a:bodyPr/>
          <a:lstStyle/>
          <a:p>
            <a:fld id="{2853EDDF-5A9A-47DE-A5A9-DE053ED61E9B}" type="slidenum">
              <a:rPr lang="it-IT" smtClean="0"/>
              <a:t>‹#›</a:t>
            </a:fld>
            <a:endParaRPr lang="it-IT"/>
          </a:p>
        </p:txBody>
      </p:sp>
    </p:spTree>
    <p:extLst>
      <p:ext uri="{BB962C8B-B14F-4D97-AF65-F5344CB8AC3E}">
        <p14:creationId xmlns:p14="http://schemas.microsoft.com/office/powerpoint/2010/main" val="397550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C8C73D6B-3B98-0B4D-3839-170A9073C5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D212E685-16F2-CD57-8F24-94C80A592C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90F94EB-D8FF-46BD-0EB1-02B9720A4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it-IT"/>
          </a:p>
        </p:txBody>
      </p:sp>
      <p:sp>
        <p:nvSpPr>
          <p:cNvPr id="5" name="Segnaposto piè di pagina 4">
            <a:extLst>
              <a:ext uri="{FF2B5EF4-FFF2-40B4-BE49-F238E27FC236}">
                <a16:creationId xmlns:a16="http://schemas.microsoft.com/office/drawing/2014/main" id="{65E05C7A-E8F9-1686-FBF1-6D0625EB7D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Mazza Davide (2089074), Mancosu Bustos Davide Christian (2089208), Hamdar Karim (2092041)</a:t>
            </a:r>
          </a:p>
        </p:txBody>
      </p:sp>
      <p:sp>
        <p:nvSpPr>
          <p:cNvPr id="6" name="Segnaposto numero diapositiva 5">
            <a:extLst>
              <a:ext uri="{FF2B5EF4-FFF2-40B4-BE49-F238E27FC236}">
                <a16:creationId xmlns:a16="http://schemas.microsoft.com/office/drawing/2014/main" id="{6F7E8887-8F71-A9F3-4692-499C4365B0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53EDDF-5A9A-47DE-A5A9-DE053ED61E9B}" type="slidenum">
              <a:rPr lang="it-IT" smtClean="0"/>
              <a:t>‹#›</a:t>
            </a:fld>
            <a:endParaRPr lang="it-IT"/>
          </a:p>
        </p:txBody>
      </p:sp>
    </p:spTree>
    <p:extLst>
      <p:ext uri="{BB962C8B-B14F-4D97-AF65-F5344CB8AC3E}">
        <p14:creationId xmlns:p14="http://schemas.microsoft.com/office/powerpoint/2010/main" val="3344570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59" r:id="rId11"/>
    <p:sldLayoutId id="2147483658" r:id="rId12"/>
    <p:sldLayoutId id="2147483698" r:id="rId13"/>
    <p:sldLayoutId id="2147483699" r:id="rId14"/>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3.jpeg"/><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8.png"/><Relationship Id="rId1" Type="http://schemas.openxmlformats.org/officeDocument/2006/relationships/slideLayout" Target="../slideLayouts/slideLayout11.xml"/><Relationship Id="rId4" Type="http://schemas.openxmlformats.org/officeDocument/2006/relationships/image" Target="../media/image130.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1.xml"/><Relationship Id="rId5" Type="http://schemas.openxmlformats.org/officeDocument/2006/relationships/image" Target="../media/image35.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1.xml"/><Relationship Id="rId4" Type="http://schemas.openxmlformats.org/officeDocument/2006/relationships/image" Target="../media/image4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1.xml"/><Relationship Id="rId4" Type="http://schemas.openxmlformats.org/officeDocument/2006/relationships/image" Target="../media/image4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57.png"/></Relationships>
</file>

<file path=ppt/slides/_rels/slide4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59.png"/></Relationships>
</file>

<file path=ppt/slides/_rels/slide4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61.png"/></Relationships>
</file>

<file path=ppt/slides/_rels/slide4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67.png"/></Relationships>
</file>

<file path=ppt/slides/_rels/slide4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69.png"/></Relationships>
</file>

<file path=ppt/slides/_rels/slide4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71.png"/></Relationships>
</file>

<file path=ppt/slides/_rels/slide4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png"/><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84.png"/><Relationship Id="rId4" Type="http://schemas.openxmlformats.org/officeDocument/2006/relationships/image" Target="../media/image83.png"/></Relationships>
</file>

<file path=ppt/slides/_rels/slide55.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88.png"/><Relationship Id="rId4" Type="http://schemas.openxmlformats.org/officeDocument/2006/relationships/customXml" Target="../ink/ink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7.png"/><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0B755A-178B-294C-A4BF-51D43D1E28A4}"/>
              </a:ext>
            </a:extLst>
          </p:cNvPr>
          <p:cNvSpPr>
            <a:spLocks noGrp="1"/>
          </p:cNvSpPr>
          <p:nvPr>
            <p:ph type="ctrTitle"/>
          </p:nvPr>
        </p:nvSpPr>
        <p:spPr/>
        <p:txBody>
          <a:bodyPr>
            <a:normAutofit fontScale="90000"/>
          </a:bodyPr>
          <a:lstStyle/>
          <a:p>
            <a:pPr algn="ctr"/>
            <a:r>
              <a:rPr lang="en-GB" dirty="0"/>
              <a:t>Predicting Corporate Bankruptcy: A Statistical Learning Approach</a:t>
            </a:r>
            <a:endParaRPr lang="it-IT" dirty="0"/>
          </a:p>
        </p:txBody>
      </p:sp>
      <p:sp>
        <p:nvSpPr>
          <p:cNvPr id="3" name="Segnaposto testo 2">
            <a:extLst>
              <a:ext uri="{FF2B5EF4-FFF2-40B4-BE49-F238E27FC236}">
                <a16:creationId xmlns:a16="http://schemas.microsoft.com/office/drawing/2014/main" id="{3731D6C7-9D3C-5297-3E90-7EB28A687738}"/>
              </a:ext>
            </a:extLst>
          </p:cNvPr>
          <p:cNvSpPr>
            <a:spLocks noGrp="1"/>
          </p:cNvSpPr>
          <p:nvPr>
            <p:ph type="body" sz="quarter" idx="10"/>
          </p:nvPr>
        </p:nvSpPr>
        <p:spPr/>
        <p:txBody>
          <a:bodyPr/>
          <a:lstStyle/>
          <a:p>
            <a:r>
              <a:rPr lang="it-IT" dirty="0"/>
              <a:t>Statistical Learning 22/23</a:t>
            </a:r>
          </a:p>
          <a:p>
            <a:endParaRPr lang="it-IT" dirty="0"/>
          </a:p>
        </p:txBody>
      </p:sp>
      <p:sp>
        <p:nvSpPr>
          <p:cNvPr id="5" name="TextBox 4">
            <a:extLst>
              <a:ext uri="{FF2B5EF4-FFF2-40B4-BE49-F238E27FC236}">
                <a16:creationId xmlns:a16="http://schemas.microsoft.com/office/drawing/2014/main" id="{78C1DC82-4B83-8C4C-688F-5342555F867A}"/>
              </a:ext>
            </a:extLst>
          </p:cNvPr>
          <p:cNvSpPr txBox="1"/>
          <p:nvPr/>
        </p:nvSpPr>
        <p:spPr>
          <a:xfrm>
            <a:off x="5637007" y="6228677"/>
            <a:ext cx="6320949" cy="369332"/>
          </a:xfrm>
          <a:prstGeom prst="rect">
            <a:avLst/>
          </a:prstGeom>
          <a:noFill/>
        </p:spPr>
        <p:txBody>
          <a:bodyPr wrap="square" rtlCol="0">
            <a:spAutoFit/>
          </a:bodyPr>
          <a:lstStyle/>
          <a:p>
            <a:r>
              <a:rPr lang="it-IT" dirty="0">
                <a:solidFill>
                  <a:schemeClr val="bg1"/>
                </a:solidFill>
              </a:rPr>
              <a:t>Karim Hamdar Christian Bustos Davide Mazza</a:t>
            </a:r>
          </a:p>
        </p:txBody>
      </p:sp>
    </p:spTree>
    <p:extLst>
      <p:ext uri="{BB962C8B-B14F-4D97-AF65-F5344CB8AC3E}">
        <p14:creationId xmlns:p14="http://schemas.microsoft.com/office/powerpoint/2010/main" val="55148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0139C-35D7-43C0-1CCF-EEAA323CF811}"/>
              </a:ext>
            </a:extLst>
          </p:cNvPr>
          <p:cNvSpPr>
            <a:spLocks noGrp="1"/>
          </p:cNvSpPr>
          <p:nvPr>
            <p:ph type="title"/>
          </p:nvPr>
        </p:nvSpPr>
        <p:spPr/>
        <p:txBody>
          <a:bodyPr/>
          <a:lstStyle/>
          <a:p>
            <a:r>
              <a:rPr lang="en-GB" dirty="0"/>
              <a:t>Remaining variables</a:t>
            </a:r>
          </a:p>
        </p:txBody>
      </p:sp>
      <p:sp>
        <p:nvSpPr>
          <p:cNvPr id="3" name="Content Placeholder 2">
            <a:extLst>
              <a:ext uri="{FF2B5EF4-FFF2-40B4-BE49-F238E27FC236}">
                <a16:creationId xmlns:a16="http://schemas.microsoft.com/office/drawing/2014/main" id="{9F818552-7467-165D-A01D-903D6BF77998}"/>
              </a:ext>
            </a:extLst>
          </p:cNvPr>
          <p:cNvSpPr>
            <a:spLocks noGrp="1"/>
          </p:cNvSpPr>
          <p:nvPr>
            <p:ph sz="quarter" idx="10"/>
          </p:nvPr>
        </p:nvSpPr>
        <p:spPr>
          <a:xfrm>
            <a:off x="456000" y="2242682"/>
            <a:ext cx="5663346" cy="1964488"/>
          </a:xfrm>
        </p:spPr>
        <p:txBody>
          <a:bodyPr>
            <a:normAutofit/>
          </a:bodyPr>
          <a:lstStyle/>
          <a:p>
            <a:pPr marL="457200" indent="-457200">
              <a:lnSpc>
                <a:spcPct val="70000"/>
              </a:lnSpc>
              <a:buFont typeface="Arial" panose="020B0604020202020204" pitchFamily="34" charset="0"/>
              <a:buChar char="•"/>
            </a:pPr>
            <a:r>
              <a:rPr lang="en-GB" sz="2400" dirty="0"/>
              <a:t>CUSIP: Committee on Uniform Securities Identification Procedures code</a:t>
            </a:r>
          </a:p>
          <a:p>
            <a:pPr marL="457200" indent="-457200">
              <a:lnSpc>
                <a:spcPct val="70000"/>
              </a:lnSpc>
              <a:buFont typeface="Arial" panose="020B0604020202020204" pitchFamily="34" charset="0"/>
              <a:buChar char="•"/>
            </a:pPr>
            <a:r>
              <a:rPr lang="en-GB" sz="2400" dirty="0"/>
              <a:t>FYEAR: Categorical variable representing the year of data collection</a:t>
            </a:r>
          </a:p>
        </p:txBody>
      </p:sp>
      <p:sp>
        <p:nvSpPr>
          <p:cNvPr id="6" name="TextBox 5">
            <a:extLst>
              <a:ext uri="{FF2B5EF4-FFF2-40B4-BE49-F238E27FC236}">
                <a16:creationId xmlns:a16="http://schemas.microsoft.com/office/drawing/2014/main" id="{BC767E5F-B82D-D2D8-E311-922CBEFDCD3B}"/>
              </a:ext>
            </a:extLst>
          </p:cNvPr>
          <p:cNvSpPr txBox="1"/>
          <p:nvPr/>
        </p:nvSpPr>
        <p:spPr>
          <a:xfrm flipH="1">
            <a:off x="456000" y="5369198"/>
            <a:ext cx="5472372" cy="1144929"/>
          </a:xfrm>
          <a:prstGeom prst="rect">
            <a:avLst/>
          </a:prstGeom>
          <a:noFill/>
        </p:spPr>
        <p:txBody>
          <a:bodyPr wrap="square" rtlCol="0">
            <a:spAutoFit/>
          </a:bodyPr>
          <a:lstStyle/>
          <a:p>
            <a:pPr marL="457200" indent="-457200">
              <a:lnSpc>
                <a:spcPct val="70000"/>
              </a:lnSpc>
              <a:spcBef>
                <a:spcPts val="1000"/>
              </a:spcBef>
              <a:buFont typeface="Arial" panose="020B0604020202020204" pitchFamily="34" charset="0"/>
              <a:buChar char="•"/>
            </a:pPr>
            <a:r>
              <a:rPr lang="en-GB" sz="2400" b="1" dirty="0"/>
              <a:t>DLRSN</a:t>
            </a:r>
            <a:r>
              <a:rPr lang="en-GB" sz="2400" dirty="0"/>
              <a:t>: Binary variable indicating bankruptcy (0 = No Bankruptcy; 1 = Bankruptcy)</a:t>
            </a:r>
          </a:p>
          <a:p>
            <a:endParaRPr lang="en-GB" dirty="0"/>
          </a:p>
        </p:txBody>
      </p:sp>
      <p:sp>
        <p:nvSpPr>
          <p:cNvPr id="7" name="TextBox 6">
            <a:extLst>
              <a:ext uri="{FF2B5EF4-FFF2-40B4-BE49-F238E27FC236}">
                <a16:creationId xmlns:a16="http://schemas.microsoft.com/office/drawing/2014/main" id="{AB7EEF3E-46BB-9DB4-9007-08AE3898840B}"/>
              </a:ext>
            </a:extLst>
          </p:cNvPr>
          <p:cNvSpPr txBox="1"/>
          <p:nvPr/>
        </p:nvSpPr>
        <p:spPr>
          <a:xfrm>
            <a:off x="456000" y="4738914"/>
            <a:ext cx="4376057" cy="492443"/>
          </a:xfrm>
          <a:prstGeom prst="rect">
            <a:avLst/>
          </a:prstGeom>
          <a:noFill/>
        </p:spPr>
        <p:txBody>
          <a:bodyPr wrap="square" rtlCol="0">
            <a:spAutoFit/>
          </a:bodyPr>
          <a:lstStyle/>
          <a:p>
            <a:r>
              <a:rPr lang="it-IT" sz="2600" b="1" dirty="0">
                <a:solidFill>
                  <a:srgbClr val="FF0000"/>
                </a:solidFill>
              </a:rPr>
              <a:t>Target </a:t>
            </a:r>
            <a:r>
              <a:rPr lang="it-IT" sz="2600" b="1" dirty="0" err="1">
                <a:solidFill>
                  <a:srgbClr val="FF0000"/>
                </a:solidFill>
              </a:rPr>
              <a:t>variable</a:t>
            </a:r>
            <a:r>
              <a:rPr lang="it-IT" sz="2600" b="1" dirty="0">
                <a:solidFill>
                  <a:srgbClr val="FF0000"/>
                </a:solidFill>
              </a:rPr>
              <a:t>:</a:t>
            </a:r>
            <a:endParaRPr lang="en-GB" sz="2600" b="1" dirty="0">
              <a:solidFill>
                <a:srgbClr val="FF0000"/>
              </a:solidFill>
            </a:endParaRPr>
          </a:p>
        </p:txBody>
      </p:sp>
      <p:pic>
        <p:nvPicPr>
          <p:cNvPr id="4" name="Picture 6" descr="Bankruptcy detection">
            <a:extLst>
              <a:ext uri="{FF2B5EF4-FFF2-40B4-BE49-F238E27FC236}">
                <a16:creationId xmlns:a16="http://schemas.microsoft.com/office/drawing/2014/main" id="{40EE1E23-1FE3-0D5A-04BE-920338E656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18651"/>
          <a:stretch/>
        </p:blipFill>
        <p:spPr bwMode="auto">
          <a:xfrm>
            <a:off x="6324000" y="1153221"/>
            <a:ext cx="5868000" cy="3556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D91E9DF0-D22C-A042-3026-02B59A0D5420}"/>
                  </a:ext>
                </a:extLst>
              </p14:cNvPr>
              <p14:cNvContentPartPr/>
              <p14:nvPr/>
            </p14:nvContentPartPr>
            <p14:xfrm>
              <a:off x="7669948" y="3506908"/>
              <a:ext cx="360" cy="360"/>
            </p14:xfrm>
          </p:contentPart>
        </mc:Choice>
        <mc:Fallback xmlns="">
          <p:pic>
            <p:nvPicPr>
              <p:cNvPr id="5" name="Ink 4">
                <a:extLst>
                  <a:ext uri="{FF2B5EF4-FFF2-40B4-BE49-F238E27FC236}">
                    <a16:creationId xmlns:a16="http://schemas.microsoft.com/office/drawing/2014/main" id="{D91E9DF0-D22C-A042-3026-02B59A0D5420}"/>
                  </a:ext>
                </a:extLst>
              </p:cNvPr>
              <p:cNvPicPr/>
              <p:nvPr/>
            </p:nvPicPr>
            <p:blipFill>
              <a:blip r:embed="rId4"/>
              <a:stretch>
                <a:fillRect/>
              </a:stretch>
            </p:blipFill>
            <p:spPr>
              <a:xfrm>
                <a:off x="7660948" y="3497908"/>
                <a:ext cx="18000" cy="18000"/>
              </a:xfrm>
              <a:prstGeom prst="rect">
                <a:avLst/>
              </a:prstGeom>
            </p:spPr>
          </p:pic>
        </mc:Fallback>
      </mc:AlternateContent>
    </p:spTree>
    <p:extLst>
      <p:ext uri="{BB962C8B-B14F-4D97-AF65-F5344CB8AC3E}">
        <p14:creationId xmlns:p14="http://schemas.microsoft.com/office/powerpoint/2010/main" val="4048710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00000">
            <a:alpha val="90000"/>
          </a:srgbClr>
        </a:solidFill>
        <a:effectLst/>
      </p:bgPr>
    </p:bg>
    <p:spTree>
      <p:nvGrpSpPr>
        <p:cNvPr id="1" name=""/>
        <p:cNvGrpSpPr/>
        <p:nvPr/>
      </p:nvGrpSpPr>
      <p:grpSpPr>
        <a:xfrm>
          <a:off x="0" y="0"/>
          <a:ext cx="0" cy="0"/>
          <a:chOff x="0" y="0"/>
          <a:chExt cx="0" cy="0"/>
        </a:xfrm>
      </p:grpSpPr>
      <p:pic>
        <p:nvPicPr>
          <p:cNvPr id="3" name="Image 0" descr="https://pitch-assets-ccb95893-de3f-4266-973c-20049231b248.s3.eu-west-1.amazonaws.com/dbd7785e-2b31-400c-9bf7-199dfa2a7cfd?pitch-bytes=4749645&amp;pitch-content-type=image%2Fpng"/>
          <p:cNvPicPr>
            <a:picLocks noChangeAspect="1"/>
          </p:cNvPicPr>
          <p:nvPr/>
        </p:nvPicPr>
        <p:blipFill>
          <a:blip r:embed="rId3">
            <a:alphaModFix amt="65000"/>
          </a:blip>
          <a:srcRect/>
          <a:stretch/>
        </p:blipFill>
        <p:spPr>
          <a:xfrm>
            <a:off x="0" y="0"/>
            <a:ext cx="12192000" cy="6858000"/>
          </a:xfrm>
          <a:prstGeom prst="rect">
            <a:avLst/>
          </a:prstGeom>
        </p:spPr>
      </p:pic>
      <p:sp>
        <p:nvSpPr>
          <p:cNvPr id="4" name="Text 0"/>
          <p:cNvSpPr/>
          <p:nvPr/>
        </p:nvSpPr>
        <p:spPr>
          <a:xfrm>
            <a:off x="1177261" y="2883912"/>
            <a:ext cx="9753600" cy="914400"/>
          </a:xfrm>
          <a:prstGeom prst="rect">
            <a:avLst/>
          </a:prstGeom>
          <a:noFill/>
          <a:ln/>
        </p:spPr>
        <p:txBody>
          <a:bodyPr wrap="square" lIns="0" tIns="0" rIns="0" bIns="0" rtlCol="0" anchor="t"/>
          <a:lstStyle/>
          <a:p>
            <a:pPr>
              <a:lnSpc>
                <a:spcPts val="7200"/>
              </a:lnSpc>
            </a:pPr>
            <a:r>
              <a:rPr lang="en-US" sz="6000" b="1" kern="0" spc="-16" dirty="0">
                <a:solidFill>
                  <a:srgbClr val="FFFFFF"/>
                </a:solidFill>
                <a:latin typeface="Libre Caslon Text" pitchFamily="34" charset="0"/>
                <a:ea typeface="Libre Caslon Text" pitchFamily="34" charset="-122"/>
                <a:cs typeface="Libre Caslon Text" pitchFamily="34" charset="-120"/>
              </a:rPr>
              <a:t>Data analysis</a:t>
            </a:r>
            <a:endParaRPr lang="en-US" sz="6000" dirty="0"/>
          </a:p>
        </p:txBody>
      </p:sp>
      <p:sp>
        <p:nvSpPr>
          <p:cNvPr id="6" name="Shape 2"/>
          <p:cNvSpPr/>
          <p:nvPr/>
        </p:nvSpPr>
        <p:spPr>
          <a:xfrm rot="5400000">
            <a:off x="8009080" y="3430173"/>
            <a:ext cx="6859027" cy="0"/>
          </a:xfrm>
          <a:prstGeom prst="line">
            <a:avLst/>
          </a:prstGeom>
          <a:solidFill>
            <a:srgbClr val="FFFFFF"/>
          </a:solidFill>
          <a:ln w="5292">
            <a:solidFill>
              <a:srgbClr val="5F6078"/>
            </a:solidFill>
            <a:prstDash val="solid"/>
            <a:headEnd type="none"/>
            <a:tailEnd type="none"/>
          </a:ln>
        </p:spPr>
        <p:txBody>
          <a:bodyPr/>
          <a:lstStyle/>
          <a:p>
            <a:endParaRPr lang="en-GB"/>
          </a:p>
        </p:txBody>
      </p:sp>
    </p:spTree>
    <p:extLst>
      <p:ext uri="{BB962C8B-B14F-4D97-AF65-F5344CB8AC3E}">
        <p14:creationId xmlns:p14="http://schemas.microsoft.com/office/powerpoint/2010/main" val="2499000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34EFF83-6DB2-7024-C8FA-5E42A49F5689}"/>
              </a:ext>
            </a:extLst>
          </p:cNvPr>
          <p:cNvSpPr>
            <a:spLocks noGrp="1"/>
          </p:cNvSpPr>
          <p:nvPr>
            <p:ph sz="quarter" idx="11"/>
          </p:nvPr>
        </p:nvSpPr>
        <p:spPr>
          <a:xfrm>
            <a:off x="560349" y="2067660"/>
            <a:ext cx="2587103" cy="547122"/>
          </a:xfrm>
        </p:spPr>
        <p:txBody>
          <a:bodyPr>
            <a:normAutofit/>
          </a:bodyPr>
          <a:lstStyle/>
          <a:p>
            <a:r>
              <a:rPr lang="it-IT" sz="1800" i="1" dirty="0"/>
              <a:t>…</a:t>
            </a:r>
            <a:r>
              <a:rPr lang="it-IT" sz="1800" i="1" dirty="0" err="1">
                <a:solidFill>
                  <a:srgbClr val="FF0000"/>
                </a:solidFill>
              </a:rPr>
              <a:t>unbalanced</a:t>
            </a:r>
            <a:r>
              <a:rPr lang="it-IT" sz="1800" i="1" dirty="0"/>
              <a:t> dataset!</a:t>
            </a:r>
            <a:endParaRPr lang="en-GB" sz="1800" i="1" dirty="0"/>
          </a:p>
        </p:txBody>
      </p:sp>
      <p:sp>
        <p:nvSpPr>
          <p:cNvPr id="12" name="Title 11">
            <a:extLst>
              <a:ext uri="{FF2B5EF4-FFF2-40B4-BE49-F238E27FC236}">
                <a16:creationId xmlns:a16="http://schemas.microsoft.com/office/drawing/2014/main" id="{F580E5F1-0653-341C-2927-0C13CF7F52D0}"/>
              </a:ext>
            </a:extLst>
          </p:cNvPr>
          <p:cNvSpPr>
            <a:spLocks noGrp="1"/>
          </p:cNvSpPr>
          <p:nvPr>
            <p:ph type="title"/>
          </p:nvPr>
        </p:nvSpPr>
        <p:spPr/>
        <p:txBody>
          <a:bodyPr/>
          <a:lstStyle/>
          <a:p>
            <a:r>
              <a:rPr lang="en-GB" dirty="0">
                <a:ea typeface="Verdana" panose="020B0604030504040204" pitchFamily="34" charset="0"/>
              </a:rPr>
              <a:t>Data exploration</a:t>
            </a:r>
            <a:endParaRPr lang="en-GB" dirty="0"/>
          </a:p>
        </p:txBody>
      </p:sp>
      <p:pic>
        <p:nvPicPr>
          <p:cNvPr id="15" name="Picture 14">
            <a:extLst>
              <a:ext uri="{FF2B5EF4-FFF2-40B4-BE49-F238E27FC236}">
                <a16:creationId xmlns:a16="http://schemas.microsoft.com/office/drawing/2014/main" id="{3F8F3C51-27CC-0565-8519-6019B55A131A}"/>
              </a:ext>
            </a:extLst>
          </p:cNvPr>
          <p:cNvPicPr>
            <a:picLocks noChangeAspect="1"/>
          </p:cNvPicPr>
          <p:nvPr/>
        </p:nvPicPr>
        <p:blipFill rotWithShape="1">
          <a:blip r:embed="rId2"/>
          <a:srcRect l="9847" t="14730" r="8627" b="21820"/>
          <a:stretch/>
        </p:blipFill>
        <p:spPr>
          <a:xfrm>
            <a:off x="6941189" y="3429000"/>
            <a:ext cx="4731657" cy="2213443"/>
          </a:xfrm>
          <a:prstGeom prst="rect">
            <a:avLst/>
          </a:prstGeom>
        </p:spPr>
      </p:pic>
      <p:sp>
        <p:nvSpPr>
          <p:cNvPr id="3" name="TextBox 2">
            <a:extLst>
              <a:ext uri="{FF2B5EF4-FFF2-40B4-BE49-F238E27FC236}">
                <a16:creationId xmlns:a16="http://schemas.microsoft.com/office/drawing/2014/main" id="{43117846-CAE6-5CD8-7991-2FBA659D1E17}"/>
              </a:ext>
            </a:extLst>
          </p:cNvPr>
          <p:cNvSpPr txBox="1"/>
          <p:nvPr/>
        </p:nvSpPr>
        <p:spPr>
          <a:xfrm>
            <a:off x="1269127" y="3042860"/>
            <a:ext cx="4528969" cy="646331"/>
          </a:xfrm>
          <a:prstGeom prst="rect">
            <a:avLst/>
          </a:prstGeom>
          <a:noFill/>
        </p:spPr>
        <p:txBody>
          <a:bodyPr wrap="square" rtlCol="0">
            <a:spAutoFit/>
          </a:bodyPr>
          <a:lstStyle/>
          <a:p>
            <a:r>
              <a:rPr lang="it-IT" dirty="0"/>
              <a:t>No </a:t>
            </a:r>
            <a:r>
              <a:rPr lang="it-IT" b="1" dirty="0"/>
              <a:t>NA </a:t>
            </a:r>
            <a:r>
              <a:rPr lang="it-IT" b="1" dirty="0" err="1"/>
              <a:t>values</a:t>
            </a:r>
            <a:r>
              <a:rPr lang="it-IT" b="1" dirty="0"/>
              <a:t> </a:t>
            </a:r>
            <a:r>
              <a:rPr lang="it-IT" dirty="0"/>
              <a:t>or </a:t>
            </a:r>
            <a:r>
              <a:rPr lang="it-IT" b="1" dirty="0"/>
              <a:t>duplicate </a:t>
            </a:r>
            <a:r>
              <a:rPr lang="it-IT" b="1" dirty="0" err="1"/>
              <a:t>values</a:t>
            </a:r>
            <a:r>
              <a:rPr lang="it-IT" dirty="0"/>
              <a:t>, no </a:t>
            </a:r>
            <a:r>
              <a:rPr lang="it-IT" dirty="0" err="1"/>
              <a:t>need</a:t>
            </a:r>
            <a:r>
              <a:rPr lang="it-IT" dirty="0"/>
              <a:t> to </a:t>
            </a:r>
            <a:r>
              <a:rPr lang="it-IT" dirty="0" err="1"/>
              <a:t>clean</a:t>
            </a:r>
            <a:r>
              <a:rPr lang="it-IT" dirty="0"/>
              <a:t> or filter the dataset</a:t>
            </a:r>
          </a:p>
        </p:txBody>
      </p:sp>
      <p:graphicFrame>
        <p:nvGraphicFramePr>
          <p:cNvPr id="5" name="Table 5">
            <a:extLst>
              <a:ext uri="{FF2B5EF4-FFF2-40B4-BE49-F238E27FC236}">
                <a16:creationId xmlns:a16="http://schemas.microsoft.com/office/drawing/2014/main" id="{E8DC9B97-9B8D-30C4-AC09-A92DA6A67CB7}"/>
              </a:ext>
            </a:extLst>
          </p:cNvPr>
          <p:cNvGraphicFramePr>
            <a:graphicFrameLocks noGrp="1"/>
          </p:cNvGraphicFramePr>
          <p:nvPr>
            <p:extLst>
              <p:ext uri="{D42A27DB-BD31-4B8C-83A1-F6EECF244321}">
                <p14:modId xmlns:p14="http://schemas.microsoft.com/office/powerpoint/2010/main" val="1184315223"/>
              </p:ext>
            </p:extLst>
          </p:nvPr>
        </p:nvGraphicFramePr>
        <p:xfrm>
          <a:off x="1672260" y="4522775"/>
          <a:ext cx="2950384" cy="1688952"/>
        </p:xfrm>
        <a:graphic>
          <a:graphicData uri="http://schemas.openxmlformats.org/drawingml/2006/table">
            <a:tbl>
              <a:tblPr firstRow="1" bandRow="1">
                <a:tableStyleId>{5C22544A-7EE6-4342-B048-85BDC9FD1C3A}</a:tableStyleId>
              </a:tblPr>
              <a:tblGrid>
                <a:gridCol w="1475192">
                  <a:extLst>
                    <a:ext uri="{9D8B030D-6E8A-4147-A177-3AD203B41FA5}">
                      <a16:colId xmlns:a16="http://schemas.microsoft.com/office/drawing/2014/main" val="391718861"/>
                    </a:ext>
                  </a:extLst>
                </a:gridCol>
                <a:gridCol w="1475192">
                  <a:extLst>
                    <a:ext uri="{9D8B030D-6E8A-4147-A177-3AD203B41FA5}">
                      <a16:colId xmlns:a16="http://schemas.microsoft.com/office/drawing/2014/main" val="2016614932"/>
                    </a:ext>
                  </a:extLst>
                </a:gridCol>
              </a:tblGrid>
              <a:tr h="975929">
                <a:tc>
                  <a:txBody>
                    <a:bodyPr/>
                    <a:lstStyle/>
                    <a:p>
                      <a:pPr algn="ctr"/>
                      <a:r>
                        <a:rPr lang="it-IT" dirty="0"/>
                        <a:t>No </a:t>
                      </a:r>
                      <a:r>
                        <a:rPr lang="it-IT" dirty="0" err="1"/>
                        <a:t>bankruptcy</a:t>
                      </a:r>
                      <a:endParaRPr lang="it-IT" dirty="0"/>
                    </a:p>
                  </a:txBody>
                  <a:tcPr/>
                </a:tc>
                <a:tc>
                  <a:txBody>
                    <a:bodyPr/>
                    <a:lstStyle/>
                    <a:p>
                      <a:pPr algn="ctr"/>
                      <a:endParaRPr lang="it-IT" dirty="0"/>
                    </a:p>
                    <a:p>
                      <a:pPr algn="ctr"/>
                      <a:r>
                        <a:rPr lang="it-IT" dirty="0" err="1"/>
                        <a:t>Bankruptcy</a:t>
                      </a:r>
                      <a:endParaRPr lang="it-IT" dirty="0"/>
                    </a:p>
                  </a:txBody>
                  <a:tcPr/>
                </a:tc>
                <a:extLst>
                  <a:ext uri="{0D108BD9-81ED-4DB2-BD59-A6C34878D82A}">
                    <a16:rowId xmlns:a16="http://schemas.microsoft.com/office/drawing/2014/main" val="1779256046"/>
                  </a:ext>
                </a:extLst>
              </a:tr>
              <a:tr h="713023">
                <a:tc>
                  <a:txBody>
                    <a:bodyPr/>
                    <a:lstStyle/>
                    <a:p>
                      <a:pPr algn="ctr"/>
                      <a:endParaRPr lang="it-IT" dirty="0"/>
                    </a:p>
                    <a:p>
                      <a:pPr algn="ctr"/>
                      <a:r>
                        <a:rPr lang="it-IT" dirty="0"/>
                        <a:t>85.72% </a:t>
                      </a:r>
                    </a:p>
                  </a:txBody>
                  <a:tcPr/>
                </a:tc>
                <a:tc>
                  <a:txBody>
                    <a:bodyPr/>
                    <a:lstStyle/>
                    <a:p>
                      <a:pPr algn="ctr"/>
                      <a:endParaRPr lang="it-IT" dirty="0"/>
                    </a:p>
                    <a:p>
                      <a:pPr algn="ctr"/>
                      <a:r>
                        <a:rPr lang="it-IT" dirty="0"/>
                        <a:t>14.28% </a:t>
                      </a:r>
                    </a:p>
                  </a:txBody>
                  <a:tcPr/>
                </a:tc>
                <a:extLst>
                  <a:ext uri="{0D108BD9-81ED-4DB2-BD59-A6C34878D82A}">
                    <a16:rowId xmlns:a16="http://schemas.microsoft.com/office/drawing/2014/main" val="1366252053"/>
                  </a:ext>
                </a:extLst>
              </a:tr>
            </a:tbl>
          </a:graphicData>
        </a:graphic>
      </p:graphicFrame>
    </p:spTree>
    <p:extLst>
      <p:ext uri="{BB962C8B-B14F-4D97-AF65-F5344CB8AC3E}">
        <p14:creationId xmlns:p14="http://schemas.microsoft.com/office/powerpoint/2010/main" val="901378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48F55D-AE4C-E802-5CBD-49E200CA33D7}"/>
              </a:ext>
            </a:extLst>
          </p:cNvPr>
          <p:cNvPicPr>
            <a:picLocks noChangeAspect="1"/>
          </p:cNvPicPr>
          <p:nvPr/>
        </p:nvPicPr>
        <p:blipFill>
          <a:blip r:embed="rId3"/>
          <a:stretch>
            <a:fillRect/>
          </a:stretch>
        </p:blipFill>
        <p:spPr>
          <a:xfrm>
            <a:off x="1639588" y="2624386"/>
            <a:ext cx="8912824" cy="3959139"/>
          </a:xfrm>
          <a:prstGeom prst="rect">
            <a:avLst/>
          </a:prstGeom>
        </p:spPr>
      </p:pic>
      <p:sp>
        <p:nvSpPr>
          <p:cNvPr id="8" name="TextBox 7">
            <a:extLst>
              <a:ext uri="{FF2B5EF4-FFF2-40B4-BE49-F238E27FC236}">
                <a16:creationId xmlns:a16="http://schemas.microsoft.com/office/drawing/2014/main" id="{4E22C2A9-6350-1A5B-B58B-1F1D2B5764EC}"/>
              </a:ext>
            </a:extLst>
          </p:cNvPr>
          <p:cNvSpPr txBox="1"/>
          <p:nvPr/>
        </p:nvSpPr>
        <p:spPr>
          <a:xfrm>
            <a:off x="364622" y="1386115"/>
            <a:ext cx="6313715" cy="867930"/>
          </a:xfrm>
          <a:prstGeom prst="rect">
            <a:avLst/>
          </a:prstGeom>
          <a:noFill/>
        </p:spPr>
        <p:txBody>
          <a:bodyPr wrap="square" rtlCol="0">
            <a:spAutoFit/>
          </a:bodyPr>
          <a:lstStyle/>
          <a:p>
            <a:pPr>
              <a:lnSpc>
                <a:spcPct val="90000"/>
              </a:lnSpc>
              <a:spcBef>
                <a:spcPct val="0"/>
              </a:spcBef>
            </a:pPr>
            <a:r>
              <a:rPr lang="en-GB" sz="3600" b="1" dirty="0">
                <a:latin typeface="Arial" panose="020B0604020202020204" pitchFamily="34" charset="0"/>
                <a:ea typeface="Verdana" panose="020B0604030504040204" pitchFamily="34" charset="0"/>
                <a:cs typeface="Arial" panose="020B0604020202020204" pitchFamily="34" charset="0"/>
              </a:rPr>
              <a:t>Univariate Analysis</a:t>
            </a:r>
          </a:p>
          <a:p>
            <a:endParaRPr lang="en-GB" dirty="0"/>
          </a:p>
        </p:txBody>
      </p:sp>
      <p:sp>
        <p:nvSpPr>
          <p:cNvPr id="2" name="TextBox 1">
            <a:extLst>
              <a:ext uri="{FF2B5EF4-FFF2-40B4-BE49-F238E27FC236}">
                <a16:creationId xmlns:a16="http://schemas.microsoft.com/office/drawing/2014/main" id="{6DC097C9-467E-9685-A8DF-39B867543712}"/>
              </a:ext>
            </a:extLst>
          </p:cNvPr>
          <p:cNvSpPr txBox="1"/>
          <p:nvPr/>
        </p:nvSpPr>
        <p:spPr>
          <a:xfrm>
            <a:off x="364622" y="1884713"/>
            <a:ext cx="3905026" cy="369332"/>
          </a:xfrm>
          <a:prstGeom prst="rect">
            <a:avLst/>
          </a:prstGeom>
          <a:noFill/>
        </p:spPr>
        <p:txBody>
          <a:bodyPr wrap="square" rtlCol="0">
            <a:spAutoFit/>
          </a:bodyPr>
          <a:lstStyle/>
          <a:p>
            <a:r>
              <a:rPr lang="it-IT" i="1" dirty="0" err="1"/>
              <a:t>Variables’s</a:t>
            </a:r>
            <a:r>
              <a:rPr lang="it-IT" i="1" dirty="0"/>
              <a:t> </a:t>
            </a:r>
            <a:r>
              <a:rPr lang="it-IT" i="1" dirty="0" err="1"/>
              <a:t>distribution</a:t>
            </a:r>
            <a:endParaRPr lang="it-IT" i="1" dirty="0"/>
          </a:p>
        </p:txBody>
      </p:sp>
    </p:spTree>
    <p:extLst>
      <p:ext uri="{BB962C8B-B14F-4D97-AF65-F5344CB8AC3E}">
        <p14:creationId xmlns:p14="http://schemas.microsoft.com/office/powerpoint/2010/main" val="662737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BEC87BE-CAEB-496E-4DF5-DB19AFAA053D}"/>
              </a:ext>
            </a:extLst>
          </p:cNvPr>
          <p:cNvPicPr>
            <a:picLocks noChangeAspect="1"/>
          </p:cNvPicPr>
          <p:nvPr/>
        </p:nvPicPr>
        <p:blipFill>
          <a:blip r:embed="rId2"/>
          <a:stretch>
            <a:fillRect/>
          </a:stretch>
        </p:blipFill>
        <p:spPr>
          <a:xfrm>
            <a:off x="2904565" y="2400803"/>
            <a:ext cx="6908108" cy="4268938"/>
          </a:xfrm>
          <a:prstGeom prst="rect">
            <a:avLst/>
          </a:prstGeom>
        </p:spPr>
      </p:pic>
      <p:sp>
        <p:nvSpPr>
          <p:cNvPr id="3" name="TextBox 2">
            <a:extLst>
              <a:ext uri="{FF2B5EF4-FFF2-40B4-BE49-F238E27FC236}">
                <a16:creationId xmlns:a16="http://schemas.microsoft.com/office/drawing/2014/main" id="{3A54A8A2-898E-54AD-EF6D-6D0CD3913D31}"/>
              </a:ext>
            </a:extLst>
          </p:cNvPr>
          <p:cNvSpPr txBox="1"/>
          <p:nvPr/>
        </p:nvSpPr>
        <p:spPr>
          <a:xfrm>
            <a:off x="157779" y="1376980"/>
            <a:ext cx="5938221" cy="590931"/>
          </a:xfrm>
          <a:prstGeom prst="rect">
            <a:avLst/>
          </a:prstGeom>
          <a:noFill/>
        </p:spPr>
        <p:txBody>
          <a:bodyPr wrap="square" rtlCol="0">
            <a:spAutoFit/>
          </a:bodyPr>
          <a:lstStyle/>
          <a:p>
            <a:pPr>
              <a:lnSpc>
                <a:spcPct val="90000"/>
              </a:lnSpc>
              <a:spcBef>
                <a:spcPct val="0"/>
              </a:spcBef>
            </a:pPr>
            <a:r>
              <a:rPr lang="en-GB" sz="3600" b="1" dirty="0">
                <a:latin typeface="Arial" panose="020B0604020202020204" pitchFamily="34" charset="0"/>
                <a:ea typeface="Verdana" panose="020B0604030504040204" pitchFamily="34" charset="0"/>
                <a:cs typeface="Arial" panose="020B0604020202020204" pitchFamily="34" charset="0"/>
              </a:rPr>
              <a:t>Univariate Analysis</a:t>
            </a:r>
          </a:p>
        </p:txBody>
      </p:sp>
      <p:sp>
        <p:nvSpPr>
          <p:cNvPr id="4" name="TextBox 3">
            <a:extLst>
              <a:ext uri="{FF2B5EF4-FFF2-40B4-BE49-F238E27FC236}">
                <a16:creationId xmlns:a16="http://schemas.microsoft.com/office/drawing/2014/main" id="{FC3E1915-D032-BB15-D46B-F994E7DDC20F}"/>
              </a:ext>
            </a:extLst>
          </p:cNvPr>
          <p:cNvSpPr txBox="1"/>
          <p:nvPr/>
        </p:nvSpPr>
        <p:spPr>
          <a:xfrm>
            <a:off x="157779" y="1815025"/>
            <a:ext cx="3506993" cy="369332"/>
          </a:xfrm>
          <a:prstGeom prst="rect">
            <a:avLst/>
          </a:prstGeom>
          <a:noFill/>
        </p:spPr>
        <p:txBody>
          <a:bodyPr wrap="square" rtlCol="0">
            <a:spAutoFit/>
          </a:bodyPr>
          <a:lstStyle/>
          <a:p>
            <a:r>
              <a:rPr lang="it-IT" i="1" dirty="0" err="1"/>
              <a:t>Variables’s</a:t>
            </a:r>
            <a:r>
              <a:rPr lang="it-IT" i="1" dirty="0"/>
              <a:t> </a:t>
            </a:r>
            <a:r>
              <a:rPr lang="it-IT" i="1" dirty="0" err="1"/>
              <a:t>boxplot</a:t>
            </a:r>
            <a:endParaRPr lang="it-IT" i="1" dirty="0"/>
          </a:p>
        </p:txBody>
      </p:sp>
    </p:spTree>
    <p:extLst>
      <p:ext uri="{BB962C8B-B14F-4D97-AF65-F5344CB8AC3E}">
        <p14:creationId xmlns:p14="http://schemas.microsoft.com/office/powerpoint/2010/main" val="3032956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53AD1-A704-FB80-AD0C-7E8E7FAC94E5}"/>
              </a:ext>
            </a:extLst>
          </p:cNvPr>
          <p:cNvSpPr>
            <a:spLocks noGrp="1"/>
          </p:cNvSpPr>
          <p:nvPr>
            <p:ph type="title"/>
          </p:nvPr>
        </p:nvSpPr>
        <p:spPr/>
        <p:txBody>
          <a:bodyPr/>
          <a:lstStyle/>
          <a:p>
            <a:r>
              <a:rPr lang="en-GB" b="1" dirty="0"/>
              <a:t>Bivariate Analysis</a:t>
            </a:r>
            <a:br>
              <a:rPr lang="en-GB" b="1" dirty="0"/>
            </a:br>
            <a:endParaRPr lang="en-GB" dirty="0"/>
          </a:p>
        </p:txBody>
      </p:sp>
      <p:pic>
        <p:nvPicPr>
          <p:cNvPr id="9" name="Picture 8">
            <a:extLst>
              <a:ext uri="{FF2B5EF4-FFF2-40B4-BE49-F238E27FC236}">
                <a16:creationId xmlns:a16="http://schemas.microsoft.com/office/drawing/2014/main" id="{5B2E5B68-2CFC-1250-E4BB-6DB707617C73}"/>
              </a:ext>
            </a:extLst>
          </p:cNvPr>
          <p:cNvPicPr>
            <a:picLocks noChangeAspect="1"/>
          </p:cNvPicPr>
          <p:nvPr/>
        </p:nvPicPr>
        <p:blipFill>
          <a:blip r:embed="rId2"/>
          <a:stretch>
            <a:fillRect/>
          </a:stretch>
        </p:blipFill>
        <p:spPr>
          <a:xfrm>
            <a:off x="4685602" y="1489907"/>
            <a:ext cx="6301711" cy="5368093"/>
          </a:xfrm>
          <a:prstGeom prst="rect">
            <a:avLst/>
          </a:prstGeom>
        </p:spPr>
      </p:pic>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B2655093-BBC3-724A-B659-DD017414BD43}"/>
                  </a:ext>
                </a:extLst>
              </p14:cNvPr>
              <p14:cNvContentPartPr/>
              <p14:nvPr/>
            </p14:nvContentPartPr>
            <p14:xfrm>
              <a:off x="4756030" y="6394325"/>
              <a:ext cx="360" cy="114480"/>
            </p14:xfrm>
          </p:contentPart>
        </mc:Choice>
        <mc:Fallback xmlns="">
          <p:pic>
            <p:nvPicPr>
              <p:cNvPr id="11" name="Ink 10">
                <a:extLst>
                  <a:ext uri="{FF2B5EF4-FFF2-40B4-BE49-F238E27FC236}">
                    <a16:creationId xmlns:a16="http://schemas.microsoft.com/office/drawing/2014/main" id="{B2655093-BBC3-724A-B659-DD017414BD43}"/>
                  </a:ext>
                </a:extLst>
              </p:cNvPr>
              <p:cNvPicPr/>
              <p:nvPr/>
            </p:nvPicPr>
            <p:blipFill>
              <a:blip r:embed="rId4"/>
              <a:stretch>
                <a:fillRect/>
              </a:stretch>
            </p:blipFill>
            <p:spPr>
              <a:xfrm>
                <a:off x="4747030" y="6385685"/>
                <a:ext cx="18000" cy="132120"/>
              </a:xfrm>
              <a:prstGeom prst="rect">
                <a:avLst/>
              </a:prstGeom>
            </p:spPr>
          </p:pic>
        </mc:Fallback>
      </mc:AlternateContent>
      <p:sp>
        <p:nvSpPr>
          <p:cNvPr id="3" name="TextBox 2">
            <a:extLst>
              <a:ext uri="{FF2B5EF4-FFF2-40B4-BE49-F238E27FC236}">
                <a16:creationId xmlns:a16="http://schemas.microsoft.com/office/drawing/2014/main" id="{E54D0D5A-0F98-E16C-07B1-0C4394C59ADF}"/>
              </a:ext>
            </a:extLst>
          </p:cNvPr>
          <p:cNvSpPr txBox="1"/>
          <p:nvPr/>
        </p:nvSpPr>
        <p:spPr>
          <a:xfrm>
            <a:off x="456000" y="1747221"/>
            <a:ext cx="3754418" cy="369332"/>
          </a:xfrm>
          <a:prstGeom prst="rect">
            <a:avLst/>
          </a:prstGeom>
          <a:noFill/>
        </p:spPr>
        <p:txBody>
          <a:bodyPr wrap="square" rtlCol="0">
            <a:spAutoFit/>
          </a:bodyPr>
          <a:lstStyle/>
          <a:p>
            <a:r>
              <a:rPr lang="it-IT" i="1" dirty="0" err="1"/>
              <a:t>Confusion</a:t>
            </a:r>
            <a:r>
              <a:rPr lang="it-IT" i="1" dirty="0"/>
              <a:t> </a:t>
            </a:r>
            <a:r>
              <a:rPr lang="it-IT" i="1" dirty="0" err="1"/>
              <a:t>matrix</a:t>
            </a:r>
            <a:endParaRPr lang="it-IT" i="1" dirty="0"/>
          </a:p>
        </p:txBody>
      </p:sp>
    </p:spTree>
    <p:extLst>
      <p:ext uri="{BB962C8B-B14F-4D97-AF65-F5344CB8AC3E}">
        <p14:creationId xmlns:p14="http://schemas.microsoft.com/office/powerpoint/2010/main" val="2499356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AEE19-DFA6-1E08-E378-EA5C27B17457}"/>
              </a:ext>
            </a:extLst>
          </p:cNvPr>
          <p:cNvSpPr>
            <a:spLocks noGrp="1"/>
          </p:cNvSpPr>
          <p:nvPr>
            <p:ph type="title"/>
          </p:nvPr>
        </p:nvSpPr>
        <p:spPr/>
        <p:txBody>
          <a:bodyPr/>
          <a:lstStyle/>
          <a:p>
            <a:r>
              <a:rPr lang="it-IT" dirty="0" err="1"/>
              <a:t>Boxplots</a:t>
            </a:r>
            <a:endParaRPr lang="en-GB" dirty="0"/>
          </a:p>
        </p:txBody>
      </p:sp>
      <p:pic>
        <p:nvPicPr>
          <p:cNvPr id="7" name="Picture 6">
            <a:extLst>
              <a:ext uri="{FF2B5EF4-FFF2-40B4-BE49-F238E27FC236}">
                <a16:creationId xmlns:a16="http://schemas.microsoft.com/office/drawing/2014/main" id="{31D55D35-D218-27CB-1853-52CB887B966E}"/>
              </a:ext>
            </a:extLst>
          </p:cNvPr>
          <p:cNvPicPr>
            <a:picLocks noChangeAspect="1"/>
          </p:cNvPicPr>
          <p:nvPr/>
        </p:nvPicPr>
        <p:blipFill>
          <a:blip r:embed="rId3"/>
          <a:stretch>
            <a:fillRect/>
          </a:stretch>
        </p:blipFill>
        <p:spPr>
          <a:xfrm>
            <a:off x="456000" y="2755900"/>
            <a:ext cx="5709850" cy="3867150"/>
          </a:xfrm>
          <a:prstGeom prst="rect">
            <a:avLst/>
          </a:prstGeom>
        </p:spPr>
      </p:pic>
      <p:pic>
        <p:nvPicPr>
          <p:cNvPr id="9" name="Picture 8">
            <a:extLst>
              <a:ext uri="{FF2B5EF4-FFF2-40B4-BE49-F238E27FC236}">
                <a16:creationId xmlns:a16="http://schemas.microsoft.com/office/drawing/2014/main" id="{9667C382-F778-7091-16DC-586B18BC47F0}"/>
              </a:ext>
            </a:extLst>
          </p:cNvPr>
          <p:cNvPicPr>
            <a:picLocks noChangeAspect="1"/>
          </p:cNvPicPr>
          <p:nvPr/>
        </p:nvPicPr>
        <p:blipFill rotWithShape="1">
          <a:blip r:embed="rId4"/>
          <a:srcRect b="10473"/>
          <a:stretch/>
        </p:blipFill>
        <p:spPr>
          <a:xfrm>
            <a:off x="6445228" y="2784475"/>
            <a:ext cx="5416572" cy="3810000"/>
          </a:xfrm>
          <a:prstGeom prst="rect">
            <a:avLst/>
          </a:prstGeom>
        </p:spPr>
      </p:pic>
      <p:sp>
        <p:nvSpPr>
          <p:cNvPr id="3" name="TextBox 2">
            <a:extLst>
              <a:ext uri="{FF2B5EF4-FFF2-40B4-BE49-F238E27FC236}">
                <a16:creationId xmlns:a16="http://schemas.microsoft.com/office/drawing/2014/main" id="{AED11F51-B256-0585-EBA2-E6995F0D38AB}"/>
              </a:ext>
            </a:extLst>
          </p:cNvPr>
          <p:cNvSpPr txBox="1"/>
          <p:nvPr/>
        </p:nvSpPr>
        <p:spPr>
          <a:xfrm>
            <a:off x="866274" y="2341221"/>
            <a:ext cx="5125452" cy="369332"/>
          </a:xfrm>
          <a:prstGeom prst="rect">
            <a:avLst/>
          </a:prstGeom>
          <a:noFill/>
        </p:spPr>
        <p:txBody>
          <a:bodyPr wrap="square" rtlCol="0">
            <a:spAutoFit/>
          </a:bodyPr>
          <a:lstStyle/>
          <a:p>
            <a:r>
              <a:rPr lang="it-IT" dirty="0"/>
              <a:t>R1</a:t>
            </a:r>
          </a:p>
        </p:txBody>
      </p:sp>
      <p:sp>
        <p:nvSpPr>
          <p:cNvPr id="4" name="TextBox 3">
            <a:extLst>
              <a:ext uri="{FF2B5EF4-FFF2-40B4-BE49-F238E27FC236}">
                <a16:creationId xmlns:a16="http://schemas.microsoft.com/office/drawing/2014/main" id="{B25E4190-1715-6A2B-727A-AAA6E1625460}"/>
              </a:ext>
            </a:extLst>
          </p:cNvPr>
          <p:cNvSpPr txBox="1"/>
          <p:nvPr/>
        </p:nvSpPr>
        <p:spPr>
          <a:xfrm>
            <a:off x="7066548" y="2341221"/>
            <a:ext cx="4669452" cy="369332"/>
          </a:xfrm>
          <a:prstGeom prst="rect">
            <a:avLst/>
          </a:prstGeom>
          <a:noFill/>
        </p:spPr>
        <p:txBody>
          <a:bodyPr wrap="square" rtlCol="0">
            <a:spAutoFit/>
          </a:bodyPr>
          <a:lstStyle/>
          <a:p>
            <a:r>
              <a:rPr lang="it-IT" dirty="0"/>
              <a:t>R2</a:t>
            </a:r>
          </a:p>
        </p:txBody>
      </p:sp>
    </p:spTree>
    <p:extLst>
      <p:ext uri="{BB962C8B-B14F-4D97-AF65-F5344CB8AC3E}">
        <p14:creationId xmlns:p14="http://schemas.microsoft.com/office/powerpoint/2010/main" val="1374339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7D6C7-7731-ED73-1F61-DAE7C1A5264E}"/>
              </a:ext>
            </a:extLst>
          </p:cNvPr>
          <p:cNvSpPr>
            <a:spLocks noGrp="1"/>
          </p:cNvSpPr>
          <p:nvPr>
            <p:ph type="title"/>
          </p:nvPr>
        </p:nvSpPr>
        <p:spPr>
          <a:xfrm>
            <a:off x="386150" y="1131706"/>
            <a:ext cx="11736000" cy="1188000"/>
          </a:xfrm>
        </p:spPr>
        <p:txBody>
          <a:bodyPr/>
          <a:lstStyle/>
          <a:p>
            <a:r>
              <a:rPr lang="it-IT" dirty="0" err="1"/>
              <a:t>Boxplots</a:t>
            </a:r>
            <a:endParaRPr lang="en-GB" dirty="0"/>
          </a:p>
        </p:txBody>
      </p:sp>
      <p:pic>
        <p:nvPicPr>
          <p:cNvPr id="7" name="Picture 6">
            <a:extLst>
              <a:ext uri="{FF2B5EF4-FFF2-40B4-BE49-F238E27FC236}">
                <a16:creationId xmlns:a16="http://schemas.microsoft.com/office/drawing/2014/main" id="{C273078F-C3E9-E4EF-D29C-5937E835AEAF}"/>
              </a:ext>
            </a:extLst>
          </p:cNvPr>
          <p:cNvPicPr>
            <a:picLocks noChangeAspect="1"/>
          </p:cNvPicPr>
          <p:nvPr/>
        </p:nvPicPr>
        <p:blipFill>
          <a:blip r:embed="rId2"/>
          <a:stretch>
            <a:fillRect/>
          </a:stretch>
        </p:blipFill>
        <p:spPr>
          <a:xfrm>
            <a:off x="456000" y="2730500"/>
            <a:ext cx="5309800" cy="3809999"/>
          </a:xfrm>
          <a:prstGeom prst="rect">
            <a:avLst/>
          </a:prstGeom>
        </p:spPr>
      </p:pic>
      <p:pic>
        <p:nvPicPr>
          <p:cNvPr id="9" name="Picture 8">
            <a:extLst>
              <a:ext uri="{FF2B5EF4-FFF2-40B4-BE49-F238E27FC236}">
                <a16:creationId xmlns:a16="http://schemas.microsoft.com/office/drawing/2014/main" id="{8E536D2F-FAB1-020B-A6E1-F172A8E8D4E4}"/>
              </a:ext>
            </a:extLst>
          </p:cNvPr>
          <p:cNvPicPr>
            <a:picLocks noChangeAspect="1"/>
          </p:cNvPicPr>
          <p:nvPr/>
        </p:nvPicPr>
        <p:blipFill>
          <a:blip r:embed="rId3"/>
          <a:stretch>
            <a:fillRect/>
          </a:stretch>
        </p:blipFill>
        <p:spPr>
          <a:xfrm>
            <a:off x="6426202" y="2730500"/>
            <a:ext cx="5695948" cy="3641724"/>
          </a:xfrm>
          <a:prstGeom prst="rect">
            <a:avLst/>
          </a:prstGeom>
        </p:spPr>
      </p:pic>
      <p:sp>
        <p:nvSpPr>
          <p:cNvPr id="6" name="TextBox 5">
            <a:extLst>
              <a:ext uri="{FF2B5EF4-FFF2-40B4-BE49-F238E27FC236}">
                <a16:creationId xmlns:a16="http://schemas.microsoft.com/office/drawing/2014/main" id="{F245621D-3C8D-0A50-001D-15703517B4B9}"/>
              </a:ext>
            </a:extLst>
          </p:cNvPr>
          <p:cNvSpPr txBox="1"/>
          <p:nvPr/>
        </p:nvSpPr>
        <p:spPr>
          <a:xfrm>
            <a:off x="7121462" y="2341221"/>
            <a:ext cx="5125452" cy="369332"/>
          </a:xfrm>
          <a:prstGeom prst="rect">
            <a:avLst/>
          </a:prstGeom>
          <a:noFill/>
        </p:spPr>
        <p:txBody>
          <a:bodyPr wrap="square" rtlCol="0">
            <a:spAutoFit/>
          </a:bodyPr>
          <a:lstStyle/>
          <a:p>
            <a:r>
              <a:rPr lang="it-IT" dirty="0"/>
              <a:t>R4</a:t>
            </a:r>
          </a:p>
        </p:txBody>
      </p:sp>
      <p:sp>
        <p:nvSpPr>
          <p:cNvPr id="8" name="TextBox 7">
            <a:extLst>
              <a:ext uri="{FF2B5EF4-FFF2-40B4-BE49-F238E27FC236}">
                <a16:creationId xmlns:a16="http://schemas.microsoft.com/office/drawing/2014/main" id="{853FDF75-20A4-5D6B-5CEB-127FC899ABE9}"/>
              </a:ext>
            </a:extLst>
          </p:cNvPr>
          <p:cNvSpPr txBox="1"/>
          <p:nvPr/>
        </p:nvSpPr>
        <p:spPr>
          <a:xfrm>
            <a:off x="866274" y="2341221"/>
            <a:ext cx="5125452" cy="369332"/>
          </a:xfrm>
          <a:prstGeom prst="rect">
            <a:avLst/>
          </a:prstGeom>
          <a:noFill/>
        </p:spPr>
        <p:txBody>
          <a:bodyPr wrap="square" rtlCol="0">
            <a:spAutoFit/>
          </a:bodyPr>
          <a:lstStyle/>
          <a:p>
            <a:r>
              <a:rPr lang="it-IT" dirty="0"/>
              <a:t>R3</a:t>
            </a:r>
          </a:p>
        </p:txBody>
      </p:sp>
    </p:spTree>
    <p:extLst>
      <p:ext uri="{BB962C8B-B14F-4D97-AF65-F5344CB8AC3E}">
        <p14:creationId xmlns:p14="http://schemas.microsoft.com/office/powerpoint/2010/main" val="1377068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8BB86-D2FE-2FF6-8CFF-724DB297EB67}"/>
              </a:ext>
            </a:extLst>
          </p:cNvPr>
          <p:cNvSpPr>
            <a:spLocks noGrp="1"/>
          </p:cNvSpPr>
          <p:nvPr>
            <p:ph type="title"/>
          </p:nvPr>
        </p:nvSpPr>
        <p:spPr/>
        <p:txBody>
          <a:bodyPr/>
          <a:lstStyle/>
          <a:p>
            <a:r>
              <a:rPr lang="it-IT" dirty="0" err="1"/>
              <a:t>Boxplots</a:t>
            </a:r>
            <a:endParaRPr lang="en-GB" dirty="0"/>
          </a:p>
        </p:txBody>
      </p:sp>
      <p:pic>
        <p:nvPicPr>
          <p:cNvPr id="7" name="Picture 6">
            <a:extLst>
              <a:ext uri="{FF2B5EF4-FFF2-40B4-BE49-F238E27FC236}">
                <a16:creationId xmlns:a16="http://schemas.microsoft.com/office/drawing/2014/main" id="{97DFD74F-F2C9-DD10-8E9B-29D0A823F5B3}"/>
              </a:ext>
            </a:extLst>
          </p:cNvPr>
          <p:cNvPicPr>
            <a:picLocks noChangeAspect="1"/>
          </p:cNvPicPr>
          <p:nvPr/>
        </p:nvPicPr>
        <p:blipFill>
          <a:blip r:embed="rId2"/>
          <a:stretch>
            <a:fillRect/>
          </a:stretch>
        </p:blipFill>
        <p:spPr>
          <a:xfrm>
            <a:off x="455999" y="2698750"/>
            <a:ext cx="5412001" cy="3848100"/>
          </a:xfrm>
          <a:prstGeom prst="rect">
            <a:avLst/>
          </a:prstGeom>
        </p:spPr>
      </p:pic>
      <p:pic>
        <p:nvPicPr>
          <p:cNvPr id="9" name="Picture 8">
            <a:extLst>
              <a:ext uri="{FF2B5EF4-FFF2-40B4-BE49-F238E27FC236}">
                <a16:creationId xmlns:a16="http://schemas.microsoft.com/office/drawing/2014/main" id="{922EE06B-7ED1-94F8-7464-32F944FE7466}"/>
              </a:ext>
            </a:extLst>
          </p:cNvPr>
          <p:cNvPicPr>
            <a:picLocks noChangeAspect="1"/>
          </p:cNvPicPr>
          <p:nvPr/>
        </p:nvPicPr>
        <p:blipFill>
          <a:blip r:embed="rId3"/>
          <a:stretch>
            <a:fillRect/>
          </a:stretch>
        </p:blipFill>
        <p:spPr>
          <a:xfrm>
            <a:off x="6324000" y="2698750"/>
            <a:ext cx="5588600" cy="3797299"/>
          </a:xfrm>
          <a:prstGeom prst="rect">
            <a:avLst/>
          </a:prstGeom>
        </p:spPr>
      </p:pic>
      <p:sp>
        <p:nvSpPr>
          <p:cNvPr id="10" name="TextBox 9">
            <a:extLst>
              <a:ext uri="{FF2B5EF4-FFF2-40B4-BE49-F238E27FC236}">
                <a16:creationId xmlns:a16="http://schemas.microsoft.com/office/drawing/2014/main" id="{A07730B2-2AAA-BE54-2507-21D2917BFDDF}"/>
              </a:ext>
            </a:extLst>
          </p:cNvPr>
          <p:cNvSpPr txBox="1"/>
          <p:nvPr/>
        </p:nvSpPr>
        <p:spPr>
          <a:xfrm>
            <a:off x="946673" y="2246375"/>
            <a:ext cx="4840941" cy="369332"/>
          </a:xfrm>
          <a:prstGeom prst="rect">
            <a:avLst/>
          </a:prstGeom>
          <a:noFill/>
        </p:spPr>
        <p:txBody>
          <a:bodyPr wrap="square" rtlCol="0">
            <a:spAutoFit/>
          </a:bodyPr>
          <a:lstStyle/>
          <a:p>
            <a:r>
              <a:rPr lang="it-IT" dirty="0"/>
              <a:t>R5</a:t>
            </a:r>
          </a:p>
        </p:txBody>
      </p:sp>
      <p:sp>
        <p:nvSpPr>
          <p:cNvPr id="11" name="TextBox 10">
            <a:extLst>
              <a:ext uri="{FF2B5EF4-FFF2-40B4-BE49-F238E27FC236}">
                <a16:creationId xmlns:a16="http://schemas.microsoft.com/office/drawing/2014/main" id="{55FD7EB3-D0D5-3A6D-F54B-AF2FF0572B85}"/>
              </a:ext>
            </a:extLst>
          </p:cNvPr>
          <p:cNvSpPr txBox="1"/>
          <p:nvPr/>
        </p:nvSpPr>
        <p:spPr>
          <a:xfrm>
            <a:off x="7110805" y="2246375"/>
            <a:ext cx="4801795" cy="369332"/>
          </a:xfrm>
          <a:prstGeom prst="rect">
            <a:avLst/>
          </a:prstGeom>
          <a:noFill/>
        </p:spPr>
        <p:txBody>
          <a:bodyPr wrap="square" rtlCol="0">
            <a:spAutoFit/>
          </a:bodyPr>
          <a:lstStyle/>
          <a:p>
            <a:r>
              <a:rPr lang="it-IT" dirty="0"/>
              <a:t>R6</a:t>
            </a:r>
          </a:p>
        </p:txBody>
      </p:sp>
    </p:spTree>
    <p:extLst>
      <p:ext uri="{BB962C8B-B14F-4D97-AF65-F5344CB8AC3E}">
        <p14:creationId xmlns:p14="http://schemas.microsoft.com/office/powerpoint/2010/main" val="1773679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664C8-EB63-2C49-D22B-EC12491FFF09}"/>
              </a:ext>
            </a:extLst>
          </p:cNvPr>
          <p:cNvSpPr>
            <a:spLocks noGrp="1"/>
          </p:cNvSpPr>
          <p:nvPr>
            <p:ph type="title"/>
          </p:nvPr>
        </p:nvSpPr>
        <p:spPr/>
        <p:txBody>
          <a:bodyPr/>
          <a:lstStyle/>
          <a:p>
            <a:r>
              <a:rPr lang="en-GB" dirty="0"/>
              <a:t>Boxplots</a:t>
            </a:r>
          </a:p>
        </p:txBody>
      </p:sp>
      <p:pic>
        <p:nvPicPr>
          <p:cNvPr id="7" name="Picture 6">
            <a:extLst>
              <a:ext uri="{FF2B5EF4-FFF2-40B4-BE49-F238E27FC236}">
                <a16:creationId xmlns:a16="http://schemas.microsoft.com/office/drawing/2014/main" id="{5A9C5357-F206-67AC-9875-C6E19AC06DB5}"/>
              </a:ext>
            </a:extLst>
          </p:cNvPr>
          <p:cNvPicPr>
            <a:picLocks noChangeAspect="1"/>
          </p:cNvPicPr>
          <p:nvPr/>
        </p:nvPicPr>
        <p:blipFill>
          <a:blip r:embed="rId2"/>
          <a:stretch>
            <a:fillRect/>
          </a:stretch>
        </p:blipFill>
        <p:spPr>
          <a:xfrm>
            <a:off x="456000" y="2705100"/>
            <a:ext cx="5201849" cy="3937000"/>
          </a:xfrm>
          <a:prstGeom prst="rect">
            <a:avLst/>
          </a:prstGeom>
        </p:spPr>
      </p:pic>
      <p:pic>
        <p:nvPicPr>
          <p:cNvPr id="9" name="Picture 8">
            <a:extLst>
              <a:ext uri="{FF2B5EF4-FFF2-40B4-BE49-F238E27FC236}">
                <a16:creationId xmlns:a16="http://schemas.microsoft.com/office/drawing/2014/main" id="{CECECBE5-1831-9D06-94D3-5A3B0DD89981}"/>
              </a:ext>
            </a:extLst>
          </p:cNvPr>
          <p:cNvPicPr>
            <a:picLocks noChangeAspect="1"/>
          </p:cNvPicPr>
          <p:nvPr/>
        </p:nvPicPr>
        <p:blipFill>
          <a:blip r:embed="rId3"/>
          <a:stretch>
            <a:fillRect/>
          </a:stretch>
        </p:blipFill>
        <p:spPr>
          <a:xfrm>
            <a:off x="6534153" y="2705100"/>
            <a:ext cx="5105401" cy="3937000"/>
          </a:xfrm>
          <a:prstGeom prst="rect">
            <a:avLst/>
          </a:prstGeom>
        </p:spPr>
      </p:pic>
      <p:sp>
        <p:nvSpPr>
          <p:cNvPr id="3" name="TextBox 2">
            <a:extLst>
              <a:ext uri="{FF2B5EF4-FFF2-40B4-BE49-F238E27FC236}">
                <a16:creationId xmlns:a16="http://schemas.microsoft.com/office/drawing/2014/main" id="{35D5D211-7750-D69E-8196-4905F42564E1}"/>
              </a:ext>
            </a:extLst>
          </p:cNvPr>
          <p:cNvSpPr txBox="1"/>
          <p:nvPr/>
        </p:nvSpPr>
        <p:spPr>
          <a:xfrm>
            <a:off x="839096" y="2269324"/>
            <a:ext cx="2872292" cy="369332"/>
          </a:xfrm>
          <a:prstGeom prst="rect">
            <a:avLst/>
          </a:prstGeom>
          <a:noFill/>
        </p:spPr>
        <p:txBody>
          <a:bodyPr wrap="square" rtlCol="0">
            <a:spAutoFit/>
          </a:bodyPr>
          <a:lstStyle/>
          <a:p>
            <a:r>
              <a:rPr lang="it-IT" dirty="0"/>
              <a:t>R7</a:t>
            </a:r>
          </a:p>
        </p:txBody>
      </p:sp>
      <p:sp>
        <p:nvSpPr>
          <p:cNvPr id="4" name="TextBox 3">
            <a:extLst>
              <a:ext uri="{FF2B5EF4-FFF2-40B4-BE49-F238E27FC236}">
                <a16:creationId xmlns:a16="http://schemas.microsoft.com/office/drawing/2014/main" id="{8553502C-2031-29C7-8894-2DF89556DADE}"/>
              </a:ext>
            </a:extLst>
          </p:cNvPr>
          <p:cNvSpPr txBox="1"/>
          <p:nvPr/>
        </p:nvSpPr>
        <p:spPr>
          <a:xfrm>
            <a:off x="7325958" y="2269324"/>
            <a:ext cx="4026946" cy="369332"/>
          </a:xfrm>
          <a:prstGeom prst="rect">
            <a:avLst/>
          </a:prstGeom>
          <a:noFill/>
        </p:spPr>
        <p:txBody>
          <a:bodyPr wrap="square" rtlCol="0">
            <a:spAutoFit/>
          </a:bodyPr>
          <a:lstStyle/>
          <a:p>
            <a:r>
              <a:rPr lang="it-IT" dirty="0"/>
              <a:t>R8</a:t>
            </a:r>
          </a:p>
        </p:txBody>
      </p:sp>
    </p:spTree>
    <p:extLst>
      <p:ext uri="{BB962C8B-B14F-4D97-AF65-F5344CB8AC3E}">
        <p14:creationId xmlns:p14="http://schemas.microsoft.com/office/powerpoint/2010/main" val="2256666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64E6D5-E3A9-461B-23AE-108207D1312F}"/>
              </a:ext>
            </a:extLst>
          </p:cNvPr>
          <p:cNvSpPr>
            <a:spLocks noGrp="1"/>
          </p:cNvSpPr>
          <p:nvPr>
            <p:ph type="ftr" sz="quarter" idx="11"/>
          </p:nvPr>
        </p:nvSpPr>
        <p:spPr/>
        <p:txBody>
          <a:bodyPr/>
          <a:lstStyle/>
          <a:p>
            <a:r>
              <a:rPr lang="it-IT"/>
              <a:t>Mazza Davide (2089074), Mancosu Bustos Davide Christian (2089208), Hamdar Karim (2092041)</a:t>
            </a:r>
          </a:p>
        </p:txBody>
      </p:sp>
      <p:pic>
        <p:nvPicPr>
          <p:cNvPr id="4" name="Picture 3" descr="A diagram of a project&#10;&#10;Description automatically generated">
            <a:extLst>
              <a:ext uri="{FF2B5EF4-FFF2-40B4-BE49-F238E27FC236}">
                <a16:creationId xmlns:a16="http://schemas.microsoft.com/office/drawing/2014/main" id="{A7099935-914F-9153-764C-50B23B40E4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25198667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BC0BD-F5E3-C700-D263-35BA13C3E582}"/>
              </a:ext>
            </a:extLst>
          </p:cNvPr>
          <p:cNvSpPr>
            <a:spLocks noGrp="1"/>
          </p:cNvSpPr>
          <p:nvPr>
            <p:ph type="title"/>
          </p:nvPr>
        </p:nvSpPr>
        <p:spPr/>
        <p:txBody>
          <a:bodyPr/>
          <a:lstStyle/>
          <a:p>
            <a:r>
              <a:rPr lang="en-GB" dirty="0"/>
              <a:t>Boxplots</a:t>
            </a:r>
          </a:p>
        </p:txBody>
      </p:sp>
      <p:pic>
        <p:nvPicPr>
          <p:cNvPr id="7" name="Picture 6">
            <a:extLst>
              <a:ext uri="{FF2B5EF4-FFF2-40B4-BE49-F238E27FC236}">
                <a16:creationId xmlns:a16="http://schemas.microsoft.com/office/drawing/2014/main" id="{A8CC0F4E-4000-C0D0-BEB0-C0F2FC2AFE14}"/>
              </a:ext>
            </a:extLst>
          </p:cNvPr>
          <p:cNvPicPr>
            <a:picLocks noChangeAspect="1"/>
          </p:cNvPicPr>
          <p:nvPr/>
        </p:nvPicPr>
        <p:blipFill>
          <a:blip r:embed="rId3"/>
          <a:stretch>
            <a:fillRect/>
          </a:stretch>
        </p:blipFill>
        <p:spPr>
          <a:xfrm>
            <a:off x="456000" y="2711450"/>
            <a:ext cx="5093900" cy="3676650"/>
          </a:xfrm>
          <a:prstGeom prst="rect">
            <a:avLst/>
          </a:prstGeom>
        </p:spPr>
      </p:pic>
      <p:pic>
        <p:nvPicPr>
          <p:cNvPr id="9" name="Picture 8">
            <a:extLst>
              <a:ext uri="{FF2B5EF4-FFF2-40B4-BE49-F238E27FC236}">
                <a16:creationId xmlns:a16="http://schemas.microsoft.com/office/drawing/2014/main" id="{2F0752A1-605C-33A3-8CCC-28E70EF6E885}"/>
              </a:ext>
            </a:extLst>
          </p:cNvPr>
          <p:cNvPicPr>
            <a:picLocks noChangeAspect="1"/>
          </p:cNvPicPr>
          <p:nvPr/>
        </p:nvPicPr>
        <p:blipFill>
          <a:blip r:embed="rId4"/>
          <a:stretch>
            <a:fillRect/>
          </a:stretch>
        </p:blipFill>
        <p:spPr>
          <a:xfrm>
            <a:off x="6642102" y="2711450"/>
            <a:ext cx="5081251" cy="3676649"/>
          </a:xfrm>
          <a:prstGeom prst="rect">
            <a:avLst/>
          </a:prstGeom>
        </p:spPr>
      </p:pic>
      <p:sp>
        <p:nvSpPr>
          <p:cNvPr id="3" name="TextBox 2">
            <a:extLst>
              <a:ext uri="{FF2B5EF4-FFF2-40B4-BE49-F238E27FC236}">
                <a16:creationId xmlns:a16="http://schemas.microsoft.com/office/drawing/2014/main" id="{03CD019E-66A1-787F-78F9-852FE2BA2817}"/>
              </a:ext>
            </a:extLst>
          </p:cNvPr>
          <p:cNvSpPr txBox="1"/>
          <p:nvPr/>
        </p:nvSpPr>
        <p:spPr>
          <a:xfrm>
            <a:off x="1011219" y="2274702"/>
            <a:ext cx="4538681" cy="369332"/>
          </a:xfrm>
          <a:prstGeom prst="rect">
            <a:avLst/>
          </a:prstGeom>
          <a:noFill/>
        </p:spPr>
        <p:txBody>
          <a:bodyPr wrap="square" rtlCol="0">
            <a:spAutoFit/>
          </a:bodyPr>
          <a:lstStyle/>
          <a:p>
            <a:r>
              <a:rPr lang="it-IT" dirty="0"/>
              <a:t>R9</a:t>
            </a:r>
          </a:p>
        </p:txBody>
      </p:sp>
      <p:sp>
        <p:nvSpPr>
          <p:cNvPr id="4" name="TextBox 3">
            <a:extLst>
              <a:ext uri="{FF2B5EF4-FFF2-40B4-BE49-F238E27FC236}">
                <a16:creationId xmlns:a16="http://schemas.microsoft.com/office/drawing/2014/main" id="{E31C3D28-95AC-F969-6F5C-E6A47C7EBE67}"/>
              </a:ext>
            </a:extLst>
          </p:cNvPr>
          <p:cNvSpPr txBox="1"/>
          <p:nvPr/>
        </p:nvSpPr>
        <p:spPr>
          <a:xfrm>
            <a:off x="7197319" y="2274702"/>
            <a:ext cx="4538681" cy="369332"/>
          </a:xfrm>
          <a:prstGeom prst="rect">
            <a:avLst/>
          </a:prstGeom>
          <a:noFill/>
        </p:spPr>
        <p:txBody>
          <a:bodyPr wrap="square" rtlCol="0">
            <a:spAutoFit/>
          </a:bodyPr>
          <a:lstStyle/>
          <a:p>
            <a:r>
              <a:rPr lang="it-IT" dirty="0"/>
              <a:t>R10</a:t>
            </a:r>
          </a:p>
        </p:txBody>
      </p:sp>
    </p:spTree>
    <p:extLst>
      <p:ext uri="{BB962C8B-B14F-4D97-AF65-F5344CB8AC3E}">
        <p14:creationId xmlns:p14="http://schemas.microsoft.com/office/powerpoint/2010/main" val="488353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00000">
            <a:alpha val="90000"/>
          </a:srgbClr>
        </a:solidFill>
        <a:effectLst/>
      </p:bgPr>
    </p:bg>
    <p:spTree>
      <p:nvGrpSpPr>
        <p:cNvPr id="1" name=""/>
        <p:cNvGrpSpPr/>
        <p:nvPr/>
      </p:nvGrpSpPr>
      <p:grpSpPr>
        <a:xfrm>
          <a:off x="0" y="0"/>
          <a:ext cx="0" cy="0"/>
          <a:chOff x="0" y="0"/>
          <a:chExt cx="0" cy="0"/>
        </a:xfrm>
      </p:grpSpPr>
      <p:pic>
        <p:nvPicPr>
          <p:cNvPr id="3" name="Image 0" descr="https://pitch-assets-ccb95893-de3f-4266-973c-20049231b248.s3.eu-west-1.amazonaws.com/dbd7785e-2b31-400c-9bf7-199dfa2a7cfd?pitch-bytes=4749645&amp;pitch-content-type=image%2Fpng"/>
          <p:cNvPicPr>
            <a:picLocks noChangeAspect="1"/>
          </p:cNvPicPr>
          <p:nvPr/>
        </p:nvPicPr>
        <p:blipFill>
          <a:blip r:embed="rId3">
            <a:alphaModFix amt="65000"/>
          </a:blip>
          <a:srcRect/>
          <a:stretch/>
        </p:blipFill>
        <p:spPr>
          <a:xfrm>
            <a:off x="0" y="0"/>
            <a:ext cx="12192000" cy="6858000"/>
          </a:xfrm>
          <a:prstGeom prst="rect">
            <a:avLst/>
          </a:prstGeom>
        </p:spPr>
      </p:pic>
      <p:sp>
        <p:nvSpPr>
          <p:cNvPr id="4" name="Text 0"/>
          <p:cNvSpPr/>
          <p:nvPr/>
        </p:nvSpPr>
        <p:spPr>
          <a:xfrm>
            <a:off x="1177261" y="2883912"/>
            <a:ext cx="9753600" cy="914400"/>
          </a:xfrm>
          <a:prstGeom prst="rect">
            <a:avLst/>
          </a:prstGeom>
          <a:noFill/>
          <a:ln/>
        </p:spPr>
        <p:txBody>
          <a:bodyPr wrap="square" lIns="0" tIns="0" rIns="0" bIns="0" rtlCol="0" anchor="t"/>
          <a:lstStyle/>
          <a:p>
            <a:pPr>
              <a:lnSpc>
                <a:spcPts val="7200"/>
              </a:lnSpc>
            </a:pPr>
            <a:r>
              <a:rPr lang="en-US" sz="6000" b="1" kern="0" spc="-16" dirty="0">
                <a:solidFill>
                  <a:srgbClr val="FFFFFF"/>
                </a:solidFill>
                <a:latin typeface="Libre Caslon Text" pitchFamily="34" charset="0"/>
                <a:ea typeface="Libre Caslon Text" pitchFamily="34" charset="-122"/>
                <a:cs typeface="Libre Caslon Text" pitchFamily="34" charset="-120"/>
              </a:rPr>
              <a:t>Prediction Models</a:t>
            </a:r>
            <a:endParaRPr lang="en-US" sz="6000" dirty="0"/>
          </a:p>
        </p:txBody>
      </p:sp>
      <p:sp>
        <p:nvSpPr>
          <p:cNvPr id="6" name="Shape 2"/>
          <p:cNvSpPr/>
          <p:nvPr/>
        </p:nvSpPr>
        <p:spPr>
          <a:xfrm rot="5400000">
            <a:off x="8009080" y="3430173"/>
            <a:ext cx="6859027" cy="0"/>
          </a:xfrm>
          <a:prstGeom prst="line">
            <a:avLst/>
          </a:prstGeom>
          <a:solidFill>
            <a:srgbClr val="FFFFFF"/>
          </a:solidFill>
          <a:ln w="5292">
            <a:solidFill>
              <a:srgbClr val="5F6078"/>
            </a:solidFill>
            <a:prstDash val="solid"/>
            <a:headEnd type="none"/>
            <a:tailEnd type="none"/>
          </a:ln>
        </p:spPr>
        <p:txBody>
          <a:bodyPr/>
          <a:lstStyle/>
          <a:p>
            <a:endParaRPr lang="en-GB"/>
          </a:p>
        </p:txBody>
      </p:sp>
    </p:spTree>
    <p:extLst>
      <p:ext uri="{BB962C8B-B14F-4D97-AF65-F5344CB8AC3E}">
        <p14:creationId xmlns:p14="http://schemas.microsoft.com/office/powerpoint/2010/main" val="20471022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C21EC-C8F6-C4F1-09F5-F9D2CD40D700}"/>
              </a:ext>
            </a:extLst>
          </p:cNvPr>
          <p:cNvSpPr>
            <a:spLocks noGrp="1"/>
          </p:cNvSpPr>
          <p:nvPr>
            <p:ph type="title"/>
          </p:nvPr>
        </p:nvSpPr>
        <p:spPr>
          <a:xfrm>
            <a:off x="462350" y="1153221"/>
            <a:ext cx="11736000" cy="1188000"/>
          </a:xfrm>
        </p:spPr>
        <p:txBody>
          <a:bodyPr/>
          <a:lstStyle/>
          <a:p>
            <a:r>
              <a:rPr lang="en-GB" dirty="0">
                <a:latin typeface="Arial" panose="020B0604020202020204" pitchFamily="34" charset="0"/>
                <a:ea typeface="Verdana" panose="020B0604030504040204" pitchFamily="34" charset="0"/>
              </a:rPr>
              <a:t>Model data</a:t>
            </a:r>
            <a:endParaRPr lang="en-GB" dirty="0"/>
          </a:p>
        </p:txBody>
      </p:sp>
      <p:sp>
        <p:nvSpPr>
          <p:cNvPr id="3" name="Content Placeholder 2">
            <a:extLst>
              <a:ext uri="{FF2B5EF4-FFF2-40B4-BE49-F238E27FC236}">
                <a16:creationId xmlns:a16="http://schemas.microsoft.com/office/drawing/2014/main" id="{775EB5CA-6A3A-928F-812C-0E7AF899605D}"/>
              </a:ext>
            </a:extLst>
          </p:cNvPr>
          <p:cNvSpPr>
            <a:spLocks noGrp="1"/>
          </p:cNvSpPr>
          <p:nvPr>
            <p:ph sz="quarter" idx="10"/>
          </p:nvPr>
        </p:nvSpPr>
        <p:spPr>
          <a:xfrm>
            <a:off x="456000" y="2516796"/>
            <a:ext cx="5663346" cy="3395054"/>
          </a:xfrm>
        </p:spPr>
        <p:txBody>
          <a:bodyPr>
            <a:normAutofit/>
          </a:bodyPr>
          <a:lstStyle/>
          <a:p>
            <a:pPr>
              <a:lnSpc>
                <a:spcPct val="80000"/>
              </a:lnSpc>
            </a:pPr>
            <a:r>
              <a:rPr lang="en-GB" sz="2400" b="1" i="1" dirty="0"/>
              <a:t>Logistic regression models:</a:t>
            </a:r>
          </a:p>
          <a:p>
            <a:pPr marL="457200" indent="-457200">
              <a:lnSpc>
                <a:spcPct val="80000"/>
              </a:lnSpc>
              <a:buFont typeface="Arial" panose="020B0604020202020204" pitchFamily="34" charset="0"/>
              <a:buChar char="•"/>
            </a:pPr>
            <a:r>
              <a:rPr lang="en-GB" sz="2400" i="1" dirty="0"/>
              <a:t>Complete Logistic Regression model</a:t>
            </a:r>
          </a:p>
          <a:p>
            <a:pPr marL="457200" indent="-457200">
              <a:lnSpc>
                <a:spcPct val="80000"/>
              </a:lnSpc>
              <a:buFont typeface="Arial" panose="020B0604020202020204" pitchFamily="34" charset="0"/>
              <a:buChar char="•"/>
            </a:pPr>
            <a:r>
              <a:rPr lang="en-GB" sz="2400" i="1" dirty="0"/>
              <a:t>Logistic with </a:t>
            </a:r>
            <a:r>
              <a:rPr lang="en-GB" sz="2400" i="1" dirty="0" err="1"/>
              <a:t>Stepsize</a:t>
            </a:r>
            <a:r>
              <a:rPr lang="en-GB" sz="2400" i="1" dirty="0"/>
              <a:t> Selection </a:t>
            </a:r>
            <a:r>
              <a:rPr lang="en-GB" sz="2400" dirty="0"/>
              <a:t>(Backwards elimination; Forward selection)</a:t>
            </a:r>
          </a:p>
          <a:p>
            <a:pPr marL="457200" indent="-457200">
              <a:lnSpc>
                <a:spcPct val="80000"/>
              </a:lnSpc>
              <a:buFont typeface="Arial" panose="020B0604020202020204" pitchFamily="34" charset="0"/>
              <a:buChar char="•"/>
            </a:pPr>
            <a:r>
              <a:rPr lang="en-GB" sz="2400" i="1" dirty="0"/>
              <a:t>Balanced logistic model</a:t>
            </a:r>
          </a:p>
          <a:p>
            <a:pPr marL="457200" indent="-457200">
              <a:lnSpc>
                <a:spcPct val="80000"/>
              </a:lnSpc>
              <a:buFont typeface="Arial" panose="020B0604020202020204" pitchFamily="34" charset="0"/>
              <a:buChar char="•"/>
            </a:pPr>
            <a:r>
              <a:rPr lang="en-GB" sz="2400" i="1" dirty="0"/>
              <a:t>Balanced logistic model with Stepwise Selection </a:t>
            </a:r>
            <a:r>
              <a:rPr lang="en-GB" sz="2400" dirty="0"/>
              <a:t>(Backward Balanced; Forward Balanced)</a:t>
            </a:r>
          </a:p>
        </p:txBody>
      </p:sp>
      <p:sp>
        <p:nvSpPr>
          <p:cNvPr id="6" name="TextBox 5">
            <a:extLst>
              <a:ext uri="{FF2B5EF4-FFF2-40B4-BE49-F238E27FC236}">
                <a16:creationId xmlns:a16="http://schemas.microsoft.com/office/drawing/2014/main" id="{25E4DEC3-B08C-66C1-4B7F-6CFDDF26FD8E}"/>
              </a:ext>
            </a:extLst>
          </p:cNvPr>
          <p:cNvSpPr txBox="1"/>
          <p:nvPr/>
        </p:nvSpPr>
        <p:spPr>
          <a:xfrm flipH="1">
            <a:off x="6489700" y="2900935"/>
            <a:ext cx="4806950" cy="2526846"/>
          </a:xfrm>
          <a:prstGeom prst="rect">
            <a:avLst/>
          </a:prstGeom>
          <a:noFill/>
        </p:spPr>
        <p:txBody>
          <a:bodyPr wrap="square" rtlCol="0">
            <a:spAutoFit/>
          </a:bodyPr>
          <a:lstStyle/>
          <a:p>
            <a:pPr marL="457200" indent="-457200">
              <a:lnSpc>
                <a:spcPct val="80000"/>
              </a:lnSpc>
              <a:spcBef>
                <a:spcPts val="1000"/>
              </a:spcBef>
              <a:buFont typeface="Arial" panose="020B0604020202020204" pitchFamily="34" charset="0"/>
              <a:buChar char="•"/>
            </a:pPr>
            <a:r>
              <a:rPr lang="en-GB" sz="2400" i="1" dirty="0"/>
              <a:t>Shrinkage methods (Ridge &amp; Lasso Regression)</a:t>
            </a:r>
          </a:p>
          <a:p>
            <a:pPr marL="457200" indent="-457200">
              <a:lnSpc>
                <a:spcPct val="80000"/>
              </a:lnSpc>
              <a:spcBef>
                <a:spcPts val="1000"/>
              </a:spcBef>
              <a:buFont typeface="Arial" panose="020B0604020202020204" pitchFamily="34" charset="0"/>
              <a:buChar char="•"/>
            </a:pPr>
            <a:r>
              <a:rPr lang="en-GB" sz="2400" i="1" dirty="0"/>
              <a:t>Linear Discriminant Analysis (LDA)</a:t>
            </a:r>
          </a:p>
          <a:p>
            <a:pPr marL="457200" indent="-457200">
              <a:lnSpc>
                <a:spcPct val="80000"/>
              </a:lnSpc>
              <a:spcBef>
                <a:spcPts val="1000"/>
              </a:spcBef>
              <a:buFont typeface="Arial" panose="020B0604020202020204" pitchFamily="34" charset="0"/>
              <a:buChar char="•"/>
            </a:pPr>
            <a:r>
              <a:rPr lang="en-GB" sz="2400" i="1" dirty="0"/>
              <a:t>K-NN</a:t>
            </a:r>
          </a:p>
          <a:p>
            <a:pPr marL="457200" indent="-457200">
              <a:lnSpc>
                <a:spcPct val="80000"/>
              </a:lnSpc>
              <a:spcBef>
                <a:spcPts val="1000"/>
              </a:spcBef>
              <a:buFont typeface="Arial" panose="020B0604020202020204" pitchFamily="34" charset="0"/>
              <a:buChar char="•"/>
            </a:pPr>
            <a:r>
              <a:rPr lang="en-GB" sz="2400" i="1" dirty="0"/>
              <a:t>Bayes Classifier</a:t>
            </a:r>
            <a:endParaRPr lang="en-GB" b="1" dirty="0"/>
          </a:p>
          <a:p>
            <a:endParaRPr lang="en-GB" dirty="0"/>
          </a:p>
        </p:txBody>
      </p:sp>
      <p:sp>
        <p:nvSpPr>
          <p:cNvPr id="7" name="TextBox 6">
            <a:extLst>
              <a:ext uri="{FF2B5EF4-FFF2-40B4-BE49-F238E27FC236}">
                <a16:creationId xmlns:a16="http://schemas.microsoft.com/office/drawing/2014/main" id="{70F0894C-FD8F-FC1A-D598-F8F5EA4D96C4}"/>
              </a:ext>
            </a:extLst>
          </p:cNvPr>
          <p:cNvSpPr txBox="1"/>
          <p:nvPr/>
        </p:nvSpPr>
        <p:spPr>
          <a:xfrm>
            <a:off x="462350" y="6102232"/>
            <a:ext cx="8745150" cy="683264"/>
          </a:xfrm>
          <a:prstGeom prst="rect">
            <a:avLst/>
          </a:prstGeom>
          <a:noFill/>
        </p:spPr>
        <p:txBody>
          <a:bodyPr wrap="square" rtlCol="0">
            <a:spAutoFit/>
          </a:bodyPr>
          <a:lstStyle/>
          <a:p>
            <a:pPr algn="ctr">
              <a:lnSpc>
                <a:spcPct val="80000"/>
              </a:lnSpc>
              <a:spcBef>
                <a:spcPts val="1000"/>
              </a:spcBef>
            </a:pPr>
            <a:r>
              <a:rPr lang="en-GB" sz="2400" i="1" dirty="0"/>
              <a:t>Data-set splitting Training set is made up by 75% of the original dataset</a:t>
            </a:r>
          </a:p>
        </p:txBody>
      </p:sp>
    </p:spTree>
    <p:extLst>
      <p:ext uri="{BB962C8B-B14F-4D97-AF65-F5344CB8AC3E}">
        <p14:creationId xmlns:p14="http://schemas.microsoft.com/office/powerpoint/2010/main" val="938178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C0191-693C-499D-CA35-3112160D5997}"/>
              </a:ext>
            </a:extLst>
          </p:cNvPr>
          <p:cNvSpPr>
            <a:spLocks noGrp="1"/>
          </p:cNvSpPr>
          <p:nvPr>
            <p:ph type="title"/>
          </p:nvPr>
        </p:nvSpPr>
        <p:spPr/>
        <p:txBody>
          <a:bodyPr/>
          <a:lstStyle/>
          <a:p>
            <a:r>
              <a:rPr lang="en-GB" b="1" dirty="0"/>
              <a:t>Complete Logistic Regression model</a:t>
            </a:r>
            <a:endParaRPr lang="en-GB" dirty="0"/>
          </a:p>
        </p:txBody>
      </p:sp>
      <p:pic>
        <p:nvPicPr>
          <p:cNvPr id="11" name="Picture 10">
            <a:extLst>
              <a:ext uri="{FF2B5EF4-FFF2-40B4-BE49-F238E27FC236}">
                <a16:creationId xmlns:a16="http://schemas.microsoft.com/office/drawing/2014/main" id="{780020DF-7747-BC82-11BE-6934EAE6531B}"/>
              </a:ext>
            </a:extLst>
          </p:cNvPr>
          <p:cNvPicPr>
            <a:picLocks noChangeAspect="1"/>
          </p:cNvPicPr>
          <p:nvPr/>
        </p:nvPicPr>
        <p:blipFill>
          <a:blip r:embed="rId2"/>
          <a:stretch>
            <a:fillRect/>
          </a:stretch>
        </p:blipFill>
        <p:spPr>
          <a:xfrm>
            <a:off x="456000" y="2036745"/>
            <a:ext cx="5029237" cy="4676809"/>
          </a:xfrm>
          <a:prstGeom prst="rect">
            <a:avLst/>
          </a:prstGeom>
        </p:spPr>
      </p:pic>
      <p:pic>
        <p:nvPicPr>
          <p:cNvPr id="14" name="Picture 13">
            <a:extLst>
              <a:ext uri="{FF2B5EF4-FFF2-40B4-BE49-F238E27FC236}">
                <a16:creationId xmlns:a16="http://schemas.microsoft.com/office/drawing/2014/main" id="{69DDA634-3A96-411C-7B71-A496A2D4A34A}"/>
              </a:ext>
            </a:extLst>
          </p:cNvPr>
          <p:cNvPicPr>
            <a:picLocks noChangeAspect="1"/>
          </p:cNvPicPr>
          <p:nvPr/>
        </p:nvPicPr>
        <p:blipFill rotWithShape="1">
          <a:blip r:embed="rId3"/>
          <a:srcRect t="11667"/>
          <a:stretch/>
        </p:blipFill>
        <p:spPr>
          <a:xfrm>
            <a:off x="5637772" y="4938929"/>
            <a:ext cx="2943247" cy="1346204"/>
          </a:xfrm>
          <a:prstGeom prst="rect">
            <a:avLst/>
          </a:prstGeom>
        </p:spPr>
      </p:pic>
      <p:sp>
        <p:nvSpPr>
          <p:cNvPr id="15" name="TextBox 14">
            <a:extLst>
              <a:ext uri="{FF2B5EF4-FFF2-40B4-BE49-F238E27FC236}">
                <a16:creationId xmlns:a16="http://schemas.microsoft.com/office/drawing/2014/main" id="{163580BB-82EC-E30F-B173-9D920863D8A6}"/>
              </a:ext>
            </a:extLst>
          </p:cNvPr>
          <p:cNvSpPr txBox="1"/>
          <p:nvPr/>
        </p:nvSpPr>
        <p:spPr>
          <a:xfrm>
            <a:off x="8934450" y="5288865"/>
            <a:ext cx="4070350" cy="646331"/>
          </a:xfrm>
          <a:prstGeom prst="rect">
            <a:avLst/>
          </a:prstGeom>
          <a:noFill/>
        </p:spPr>
        <p:txBody>
          <a:bodyPr wrap="square" rtlCol="0">
            <a:spAutoFit/>
          </a:bodyPr>
          <a:lstStyle/>
          <a:p>
            <a:r>
              <a:rPr lang="it-IT" dirty="0" err="1"/>
              <a:t>Accuracy</a:t>
            </a:r>
            <a:r>
              <a:rPr lang="it-IT" dirty="0"/>
              <a:t>: 0.8822664</a:t>
            </a:r>
          </a:p>
          <a:p>
            <a:r>
              <a:rPr lang="it-IT" dirty="0" err="1"/>
              <a:t>Sensitivity</a:t>
            </a:r>
            <a:r>
              <a:rPr lang="it-IT" dirty="0"/>
              <a:t>: 0.3701923</a:t>
            </a:r>
            <a:endParaRPr lang="en-GB" dirty="0"/>
          </a:p>
        </p:txBody>
      </p:sp>
      <p:pic>
        <p:nvPicPr>
          <p:cNvPr id="20" name="Picture 19">
            <a:extLst>
              <a:ext uri="{FF2B5EF4-FFF2-40B4-BE49-F238E27FC236}">
                <a16:creationId xmlns:a16="http://schemas.microsoft.com/office/drawing/2014/main" id="{50F89FDE-788C-B485-A9D5-8E4A695342E8}"/>
              </a:ext>
            </a:extLst>
          </p:cNvPr>
          <p:cNvPicPr>
            <a:picLocks noChangeAspect="1"/>
          </p:cNvPicPr>
          <p:nvPr/>
        </p:nvPicPr>
        <p:blipFill>
          <a:blip r:embed="rId4"/>
          <a:stretch>
            <a:fillRect/>
          </a:stretch>
        </p:blipFill>
        <p:spPr>
          <a:xfrm>
            <a:off x="5637772" y="3432638"/>
            <a:ext cx="6429422" cy="1181109"/>
          </a:xfrm>
          <a:prstGeom prst="rect">
            <a:avLst/>
          </a:prstGeom>
        </p:spPr>
      </p:pic>
      <p:sp>
        <p:nvSpPr>
          <p:cNvPr id="3" name="CasellaDiTesto 2">
            <a:extLst>
              <a:ext uri="{FF2B5EF4-FFF2-40B4-BE49-F238E27FC236}">
                <a16:creationId xmlns:a16="http://schemas.microsoft.com/office/drawing/2014/main" id="{7A61EAAC-D82F-57C3-D90B-F1A1B5ADBF6D}"/>
              </a:ext>
            </a:extLst>
          </p:cNvPr>
          <p:cNvSpPr txBox="1"/>
          <p:nvPr/>
        </p:nvSpPr>
        <p:spPr>
          <a:xfrm>
            <a:off x="5636654" y="2610118"/>
            <a:ext cx="476089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a:cs typeface="Arial"/>
              </a:rPr>
              <a:t>R4: Market Value of Equity / Total Liability</a:t>
            </a:r>
          </a:p>
          <a:p>
            <a:r>
              <a:rPr lang="it-IT" dirty="0">
                <a:cs typeface="Arial"/>
              </a:rPr>
              <a:t>R5: Sales / Total Asset</a:t>
            </a:r>
          </a:p>
        </p:txBody>
      </p:sp>
    </p:spTree>
    <p:extLst>
      <p:ext uri="{BB962C8B-B14F-4D97-AF65-F5344CB8AC3E}">
        <p14:creationId xmlns:p14="http://schemas.microsoft.com/office/powerpoint/2010/main" val="1028194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41C8D3-9A88-540B-C0F0-B832159745A7}"/>
              </a:ext>
            </a:extLst>
          </p:cNvPr>
          <p:cNvSpPr>
            <a:spLocks noGrp="1"/>
          </p:cNvSpPr>
          <p:nvPr>
            <p:ph type="title"/>
          </p:nvPr>
        </p:nvSpPr>
        <p:spPr/>
        <p:txBody>
          <a:bodyPr/>
          <a:lstStyle/>
          <a:p>
            <a:r>
              <a:rPr lang="it-IT" dirty="0" err="1">
                <a:latin typeface="Arial"/>
                <a:cs typeface="Arial"/>
              </a:rPr>
              <a:t>Intepretation</a:t>
            </a:r>
            <a:r>
              <a:rPr lang="it-IT" b="0" dirty="0">
                <a:latin typeface="Arial"/>
                <a:cs typeface="Arial"/>
              </a:rPr>
              <a:t> </a:t>
            </a:r>
            <a:r>
              <a:rPr lang="it-IT" dirty="0">
                <a:latin typeface="Arial"/>
                <a:cs typeface="Arial"/>
              </a:rPr>
              <a:t>of </a:t>
            </a:r>
            <a:r>
              <a:rPr lang="it-IT" dirty="0" err="1">
                <a:latin typeface="Arial"/>
                <a:cs typeface="Arial"/>
              </a:rPr>
              <a:t>coefficients</a:t>
            </a:r>
            <a:endParaRPr lang="it-IT" dirty="0" err="1"/>
          </a:p>
        </p:txBody>
      </p:sp>
      <p:sp>
        <p:nvSpPr>
          <p:cNvPr id="3" name="Segnaposto contenuto 2">
            <a:extLst>
              <a:ext uri="{FF2B5EF4-FFF2-40B4-BE49-F238E27FC236}">
                <a16:creationId xmlns:a16="http://schemas.microsoft.com/office/drawing/2014/main" id="{188E7572-5E1A-746C-8E7A-DE4EEE3E63AE}"/>
              </a:ext>
            </a:extLst>
          </p:cNvPr>
          <p:cNvSpPr>
            <a:spLocks noGrp="1"/>
          </p:cNvSpPr>
          <p:nvPr>
            <p:ph sz="quarter" idx="10"/>
          </p:nvPr>
        </p:nvSpPr>
        <p:spPr/>
        <p:txBody>
          <a:bodyPr vert="horz" lIns="91440" tIns="45720" rIns="91440" bIns="45720" rtlCol="0" anchor="t">
            <a:normAutofit/>
          </a:bodyPr>
          <a:lstStyle/>
          <a:p>
            <a:r>
              <a:rPr lang="it-IT" dirty="0">
                <a:cs typeface="Arial"/>
              </a:rPr>
              <a:t> R1=Working Capital / Total Asset</a:t>
            </a:r>
            <a:endParaRPr lang="it-IT" dirty="0"/>
          </a:p>
        </p:txBody>
      </p:sp>
      <p:sp>
        <p:nvSpPr>
          <p:cNvPr id="4" name="Segnaposto contenuto 3">
            <a:extLst>
              <a:ext uri="{FF2B5EF4-FFF2-40B4-BE49-F238E27FC236}">
                <a16:creationId xmlns:a16="http://schemas.microsoft.com/office/drawing/2014/main" id="{1425DC05-4126-11B0-054C-7F74BCC6A07A}"/>
              </a:ext>
            </a:extLst>
          </p:cNvPr>
          <p:cNvSpPr>
            <a:spLocks noGrp="1"/>
          </p:cNvSpPr>
          <p:nvPr>
            <p:ph sz="quarter" idx="11"/>
          </p:nvPr>
        </p:nvSpPr>
        <p:spPr>
          <a:xfrm>
            <a:off x="1215640" y="2592996"/>
            <a:ext cx="6228218" cy="1794277"/>
          </a:xfrm>
        </p:spPr>
        <p:txBody>
          <a:bodyPr vert="horz" lIns="91440" tIns="45720" rIns="91440" bIns="45720" rtlCol="0" anchor="t">
            <a:normAutofit/>
          </a:bodyPr>
          <a:lstStyle/>
          <a:p>
            <a:r>
              <a:rPr lang="it-IT" dirty="0">
                <a:cs typeface="Arial"/>
              </a:rPr>
              <a:t>R1 =</a:t>
            </a:r>
            <a:r>
              <a:rPr lang="it" dirty="0">
                <a:ea typeface="+mn-lt"/>
                <a:cs typeface="+mn-lt"/>
              </a:rPr>
              <a:t> 0.19881 </a:t>
            </a:r>
            <a:endParaRPr lang="it-IT">
              <a:ea typeface="+mn-lt"/>
              <a:cs typeface="+mn-lt"/>
            </a:endParaRPr>
          </a:p>
          <a:p>
            <a:endParaRPr lang="it" dirty="0">
              <a:cs typeface="Arial"/>
            </a:endParaRPr>
          </a:p>
          <a:p>
            <a:r>
              <a:rPr lang="it" dirty="0" err="1">
                <a:cs typeface="Arial"/>
              </a:rPr>
              <a:t>Odds</a:t>
            </a:r>
            <a:r>
              <a:rPr lang="it" dirty="0">
                <a:cs typeface="Arial"/>
              </a:rPr>
              <a:t> Ratio ≃ </a:t>
            </a:r>
            <a:r>
              <a:rPr lang="it" dirty="0" err="1">
                <a:cs typeface="Arial"/>
              </a:rPr>
              <a:t>exp</a:t>
            </a:r>
            <a:r>
              <a:rPr lang="it" dirty="0">
                <a:cs typeface="Arial"/>
              </a:rPr>
              <a:t>(0.19881) ≃ 1.219 </a:t>
            </a:r>
          </a:p>
        </p:txBody>
      </p:sp>
      <p:sp>
        <p:nvSpPr>
          <p:cNvPr id="5" name="Segnaposto contenuto 4">
            <a:extLst>
              <a:ext uri="{FF2B5EF4-FFF2-40B4-BE49-F238E27FC236}">
                <a16:creationId xmlns:a16="http://schemas.microsoft.com/office/drawing/2014/main" id="{D417BD66-1957-F876-C843-66DF14BA3B71}"/>
              </a:ext>
            </a:extLst>
          </p:cNvPr>
          <p:cNvSpPr>
            <a:spLocks noGrp="1"/>
          </p:cNvSpPr>
          <p:nvPr>
            <p:ph sz="quarter" idx="12"/>
          </p:nvPr>
        </p:nvSpPr>
        <p:spPr>
          <a:xfrm>
            <a:off x="1215640" y="4777396"/>
            <a:ext cx="6507262" cy="1794277"/>
          </a:xfrm>
        </p:spPr>
        <p:txBody>
          <a:bodyPr vert="horz" lIns="91440" tIns="45720" rIns="91440" bIns="45720" rtlCol="0" anchor="t">
            <a:normAutofit/>
          </a:bodyPr>
          <a:lstStyle/>
          <a:p>
            <a:r>
              <a:rPr lang="it-IT" dirty="0">
                <a:cs typeface="Arial"/>
              </a:rPr>
              <a:t>R10 =</a:t>
            </a:r>
            <a:r>
              <a:rPr lang="it" dirty="0">
                <a:cs typeface="Arial"/>
              </a:rPr>
              <a:t> -1.500116 </a:t>
            </a:r>
            <a:endParaRPr lang="it-IT" dirty="0">
              <a:cs typeface="Arial"/>
            </a:endParaRPr>
          </a:p>
          <a:p>
            <a:endParaRPr lang="it" dirty="0">
              <a:cs typeface="Arial"/>
            </a:endParaRPr>
          </a:p>
          <a:p>
            <a:r>
              <a:rPr lang="it" dirty="0" err="1">
                <a:cs typeface="Arial"/>
              </a:rPr>
              <a:t>Odds</a:t>
            </a:r>
            <a:r>
              <a:rPr lang="it" dirty="0">
                <a:cs typeface="Arial"/>
              </a:rPr>
              <a:t> Ratio ≃ </a:t>
            </a:r>
            <a:r>
              <a:rPr lang="it" dirty="0" err="1">
                <a:cs typeface="Arial"/>
              </a:rPr>
              <a:t>exp</a:t>
            </a:r>
            <a:r>
              <a:rPr lang="it" dirty="0">
                <a:cs typeface="Arial"/>
              </a:rPr>
              <a:t>(-1.500116) ≃ 0.222 </a:t>
            </a:r>
            <a:endParaRPr lang="en-US" dirty="0">
              <a:cs typeface="Arial"/>
            </a:endParaRPr>
          </a:p>
          <a:p>
            <a:endParaRPr lang="it-IT" dirty="0">
              <a:cs typeface="Arial"/>
            </a:endParaRPr>
          </a:p>
        </p:txBody>
      </p:sp>
      <p:sp>
        <p:nvSpPr>
          <p:cNvPr id="6" name="CasellaDiTesto 5">
            <a:extLst>
              <a:ext uri="{FF2B5EF4-FFF2-40B4-BE49-F238E27FC236}">
                <a16:creationId xmlns:a16="http://schemas.microsoft.com/office/drawing/2014/main" id="{81923D01-6144-A18A-D4C3-22060B7E8D28}"/>
              </a:ext>
            </a:extLst>
          </p:cNvPr>
          <p:cNvSpPr txBox="1"/>
          <p:nvPr/>
        </p:nvSpPr>
        <p:spPr>
          <a:xfrm>
            <a:off x="4981979" y="4638540"/>
            <a:ext cx="63170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2400" dirty="0">
                <a:cs typeface="Arial"/>
              </a:rPr>
              <a:t>R10 = log(price) * # shares </a:t>
            </a:r>
            <a:r>
              <a:rPr lang="it-IT" sz="2400" dirty="0" err="1">
                <a:cs typeface="Arial"/>
              </a:rPr>
              <a:t>outstanding</a:t>
            </a:r>
            <a:r>
              <a:rPr lang="it-IT" sz="2400" dirty="0">
                <a:cs typeface="Arial"/>
              </a:rPr>
              <a:t>/1000</a:t>
            </a:r>
            <a:endParaRPr lang="it-IT" sz="2400" dirty="0"/>
          </a:p>
        </p:txBody>
      </p:sp>
    </p:spTree>
    <p:extLst>
      <p:ext uri="{BB962C8B-B14F-4D97-AF65-F5344CB8AC3E}">
        <p14:creationId xmlns:p14="http://schemas.microsoft.com/office/powerpoint/2010/main" val="8395398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019989-EF2C-4522-FC8C-084A6BA54D51}"/>
              </a:ext>
            </a:extLst>
          </p:cNvPr>
          <p:cNvSpPr>
            <a:spLocks noGrp="1"/>
          </p:cNvSpPr>
          <p:nvPr>
            <p:ph type="title"/>
          </p:nvPr>
        </p:nvSpPr>
        <p:spPr/>
        <p:txBody>
          <a:bodyPr/>
          <a:lstStyle/>
          <a:p>
            <a:r>
              <a:rPr lang="it-IT" b="0" dirty="0" err="1">
                <a:latin typeface="Arial"/>
                <a:cs typeface="Arial"/>
              </a:rPr>
              <a:t>Balanced</a:t>
            </a:r>
            <a:r>
              <a:rPr lang="it-IT" b="0" dirty="0">
                <a:latin typeface="Arial"/>
                <a:cs typeface="Arial"/>
              </a:rPr>
              <a:t> </a:t>
            </a:r>
            <a:r>
              <a:rPr lang="it-IT" b="0" dirty="0" err="1">
                <a:latin typeface="Arial"/>
                <a:cs typeface="Arial"/>
              </a:rPr>
              <a:t>Logistic</a:t>
            </a:r>
            <a:r>
              <a:rPr lang="it-IT" b="0" dirty="0">
                <a:latin typeface="Arial"/>
                <a:cs typeface="Arial"/>
              </a:rPr>
              <a:t> </a:t>
            </a:r>
            <a:r>
              <a:rPr lang="it-IT" b="0" dirty="0" err="1">
                <a:latin typeface="Arial"/>
                <a:cs typeface="Arial"/>
              </a:rPr>
              <a:t>Regression</a:t>
            </a:r>
            <a:r>
              <a:rPr lang="it-IT" b="0" dirty="0">
                <a:latin typeface="Arial"/>
                <a:cs typeface="Arial"/>
              </a:rPr>
              <a:t> Model</a:t>
            </a:r>
            <a:endParaRPr lang="it-IT" dirty="0">
              <a:latin typeface="Arial"/>
              <a:cs typeface="Arial"/>
            </a:endParaRPr>
          </a:p>
        </p:txBody>
      </p:sp>
      <p:pic>
        <p:nvPicPr>
          <p:cNvPr id="7" name="Immagine 7" descr="Immagine che contiene testo, schermata, Carattere, numero&#10;&#10;Descrizione generata automaticamente">
            <a:extLst>
              <a:ext uri="{FF2B5EF4-FFF2-40B4-BE49-F238E27FC236}">
                <a16:creationId xmlns:a16="http://schemas.microsoft.com/office/drawing/2014/main" id="{7D20FE1E-922E-8470-C28D-81F2D9BB4751}"/>
              </a:ext>
            </a:extLst>
          </p:cNvPr>
          <p:cNvPicPr>
            <a:picLocks noGrp="1" noChangeAspect="1"/>
          </p:cNvPicPr>
          <p:nvPr>
            <p:ph sz="quarter" idx="10"/>
          </p:nvPr>
        </p:nvPicPr>
        <p:blipFill>
          <a:blip r:embed="rId2"/>
          <a:stretch>
            <a:fillRect/>
          </a:stretch>
        </p:blipFill>
        <p:spPr>
          <a:xfrm>
            <a:off x="712612" y="2174433"/>
            <a:ext cx="4672687" cy="4578628"/>
          </a:xfrm>
        </p:spPr>
      </p:pic>
      <p:pic>
        <p:nvPicPr>
          <p:cNvPr id="6" name="Immagine 6" descr="Immagine che contiene testo, schermata, Carattere, linea&#10;&#10;Descrizione generata automaticamente">
            <a:extLst>
              <a:ext uri="{FF2B5EF4-FFF2-40B4-BE49-F238E27FC236}">
                <a16:creationId xmlns:a16="http://schemas.microsoft.com/office/drawing/2014/main" id="{3BB37670-65DE-7648-31FF-706E684B7323}"/>
              </a:ext>
            </a:extLst>
          </p:cNvPr>
          <p:cNvPicPr>
            <a:picLocks noGrp="1" noChangeAspect="1"/>
          </p:cNvPicPr>
          <p:nvPr>
            <p:ph sz="quarter" idx="11"/>
          </p:nvPr>
        </p:nvPicPr>
        <p:blipFill>
          <a:blip r:embed="rId3"/>
          <a:stretch>
            <a:fillRect/>
          </a:stretch>
        </p:blipFill>
        <p:spPr>
          <a:xfrm>
            <a:off x="5852034" y="2052629"/>
            <a:ext cx="5434021" cy="1232953"/>
          </a:xfrm>
        </p:spPr>
      </p:pic>
      <p:pic>
        <p:nvPicPr>
          <p:cNvPr id="8" name="Immagine 8" descr="Immagine che contiene testo, schermata, Carattere, numero&#10;&#10;Descrizione generata automaticamente">
            <a:extLst>
              <a:ext uri="{FF2B5EF4-FFF2-40B4-BE49-F238E27FC236}">
                <a16:creationId xmlns:a16="http://schemas.microsoft.com/office/drawing/2014/main" id="{69ED5376-4E46-9FFE-CBA2-44C2E85F8BDE}"/>
              </a:ext>
            </a:extLst>
          </p:cNvPr>
          <p:cNvPicPr>
            <a:picLocks noGrp="1" noChangeAspect="1"/>
          </p:cNvPicPr>
          <p:nvPr>
            <p:ph sz="quarter" idx="12"/>
          </p:nvPr>
        </p:nvPicPr>
        <p:blipFill>
          <a:blip r:embed="rId4"/>
          <a:stretch>
            <a:fillRect/>
          </a:stretch>
        </p:blipFill>
        <p:spPr>
          <a:xfrm>
            <a:off x="5852035" y="3563746"/>
            <a:ext cx="6045768" cy="1152112"/>
          </a:xfrm>
        </p:spPr>
      </p:pic>
      <p:pic>
        <p:nvPicPr>
          <p:cNvPr id="9" name="Immagine 9" descr="Immagine che contiene Carattere, testo, bianco, schermata&#10;&#10;Descrizione generata automaticamente">
            <a:extLst>
              <a:ext uri="{FF2B5EF4-FFF2-40B4-BE49-F238E27FC236}">
                <a16:creationId xmlns:a16="http://schemas.microsoft.com/office/drawing/2014/main" id="{E62A3918-C7FC-9295-6EB0-961744EA3A12}"/>
              </a:ext>
            </a:extLst>
          </p:cNvPr>
          <p:cNvPicPr>
            <a:picLocks noChangeAspect="1"/>
          </p:cNvPicPr>
          <p:nvPr/>
        </p:nvPicPr>
        <p:blipFill>
          <a:blip r:embed="rId5"/>
          <a:stretch>
            <a:fillRect/>
          </a:stretch>
        </p:blipFill>
        <p:spPr>
          <a:xfrm>
            <a:off x="5798176" y="5138670"/>
            <a:ext cx="1905000" cy="1066800"/>
          </a:xfrm>
          <a:prstGeom prst="rect">
            <a:avLst/>
          </a:prstGeom>
        </p:spPr>
      </p:pic>
      <p:sp>
        <p:nvSpPr>
          <p:cNvPr id="10" name="CasellaDiTesto 9">
            <a:extLst>
              <a:ext uri="{FF2B5EF4-FFF2-40B4-BE49-F238E27FC236}">
                <a16:creationId xmlns:a16="http://schemas.microsoft.com/office/drawing/2014/main" id="{54895EED-8B62-6422-F340-737C4EFBBF83}"/>
              </a:ext>
            </a:extLst>
          </p:cNvPr>
          <p:cNvSpPr txBox="1"/>
          <p:nvPr/>
        </p:nvSpPr>
        <p:spPr>
          <a:xfrm>
            <a:off x="4724400" y="32004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it-IT"/>
          </a:p>
        </p:txBody>
      </p:sp>
      <p:sp>
        <p:nvSpPr>
          <p:cNvPr id="11" name="CasellaDiTesto 10">
            <a:extLst>
              <a:ext uri="{FF2B5EF4-FFF2-40B4-BE49-F238E27FC236}">
                <a16:creationId xmlns:a16="http://schemas.microsoft.com/office/drawing/2014/main" id="{46C6B852-2E2A-CC8E-86F8-FCF479501B57}"/>
              </a:ext>
            </a:extLst>
          </p:cNvPr>
          <p:cNvSpPr txBox="1"/>
          <p:nvPr/>
        </p:nvSpPr>
        <p:spPr>
          <a:xfrm>
            <a:off x="8473360" y="5275106"/>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err="1">
                <a:cs typeface="Arial"/>
              </a:rPr>
              <a:t>Accuracy</a:t>
            </a:r>
            <a:r>
              <a:rPr lang="it-IT" dirty="0">
                <a:cs typeface="Arial"/>
              </a:rPr>
              <a:t>: </a:t>
            </a:r>
            <a:r>
              <a:rPr lang="it-IT" dirty="0">
                <a:latin typeface="Consolas"/>
                <a:cs typeface="Arial"/>
              </a:rPr>
              <a:t>0.8211921</a:t>
            </a:r>
            <a:endParaRPr lang="it-IT" dirty="0">
              <a:latin typeface="Arial" panose="020B0604020202020204"/>
              <a:cs typeface="Arial"/>
            </a:endParaRPr>
          </a:p>
          <a:p>
            <a:r>
              <a:rPr lang="it-IT" dirty="0" err="1">
                <a:cs typeface="Arial"/>
              </a:rPr>
              <a:t>Sensitivity</a:t>
            </a:r>
            <a:r>
              <a:rPr lang="it-IT" dirty="0">
                <a:cs typeface="Arial"/>
              </a:rPr>
              <a:t>: </a:t>
            </a:r>
            <a:r>
              <a:rPr lang="it-IT" dirty="0">
                <a:latin typeface="Consolas"/>
                <a:cs typeface="Arial"/>
              </a:rPr>
              <a:t>0.8365385</a:t>
            </a:r>
          </a:p>
        </p:txBody>
      </p:sp>
      <p:sp>
        <p:nvSpPr>
          <p:cNvPr id="12" name="CasellaDiTesto 11">
            <a:extLst>
              <a:ext uri="{FF2B5EF4-FFF2-40B4-BE49-F238E27FC236}">
                <a16:creationId xmlns:a16="http://schemas.microsoft.com/office/drawing/2014/main" id="{FFF2AF4E-16C3-138D-4E54-1BD94BAB8434}"/>
              </a:ext>
            </a:extLst>
          </p:cNvPr>
          <p:cNvSpPr txBox="1"/>
          <p:nvPr/>
        </p:nvSpPr>
        <p:spPr>
          <a:xfrm>
            <a:off x="5851301" y="6323527"/>
            <a:ext cx="3022242" cy="3800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a:cs typeface="Arial"/>
              </a:rPr>
              <a:t>R9: log(SALE)</a:t>
            </a:r>
            <a:endParaRPr lang="it-IT" dirty="0"/>
          </a:p>
        </p:txBody>
      </p:sp>
    </p:spTree>
    <p:extLst>
      <p:ext uri="{BB962C8B-B14F-4D97-AF65-F5344CB8AC3E}">
        <p14:creationId xmlns:p14="http://schemas.microsoft.com/office/powerpoint/2010/main" val="8941436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78ABF-9AB2-326C-FE05-ECBB7F19FDE3}"/>
              </a:ext>
            </a:extLst>
          </p:cNvPr>
          <p:cNvSpPr>
            <a:spLocks noGrp="1"/>
          </p:cNvSpPr>
          <p:nvPr>
            <p:ph type="title"/>
          </p:nvPr>
        </p:nvSpPr>
        <p:spPr/>
        <p:txBody>
          <a:bodyPr>
            <a:normAutofit/>
          </a:bodyPr>
          <a:lstStyle/>
          <a:p>
            <a:r>
              <a:rPr lang="en-GB" sz="3600" i="1"/>
              <a:t>Logistic with Stepsize Selection </a:t>
            </a:r>
            <a:r>
              <a:rPr lang="en-GB" sz="3600"/>
              <a:t>(Backwards elimination; Forward selection)</a:t>
            </a:r>
            <a:endParaRPr lang="en-GB" dirty="0"/>
          </a:p>
        </p:txBody>
      </p:sp>
      <p:pic>
        <p:nvPicPr>
          <p:cNvPr id="7" name="Picture 6">
            <a:extLst>
              <a:ext uri="{FF2B5EF4-FFF2-40B4-BE49-F238E27FC236}">
                <a16:creationId xmlns:a16="http://schemas.microsoft.com/office/drawing/2014/main" id="{A3D079AB-FAE7-2FDB-2FDD-05FAD9928D44}"/>
              </a:ext>
            </a:extLst>
          </p:cNvPr>
          <p:cNvPicPr>
            <a:picLocks noChangeAspect="1"/>
          </p:cNvPicPr>
          <p:nvPr/>
        </p:nvPicPr>
        <p:blipFill>
          <a:blip r:embed="rId2"/>
          <a:stretch>
            <a:fillRect/>
          </a:stretch>
        </p:blipFill>
        <p:spPr>
          <a:xfrm>
            <a:off x="411549" y="3047999"/>
            <a:ext cx="4191005" cy="762002"/>
          </a:xfrm>
          <a:prstGeom prst="rect">
            <a:avLst/>
          </a:prstGeom>
        </p:spPr>
      </p:pic>
      <p:sp>
        <p:nvSpPr>
          <p:cNvPr id="9" name="TextBox 8">
            <a:extLst>
              <a:ext uri="{FF2B5EF4-FFF2-40B4-BE49-F238E27FC236}">
                <a16:creationId xmlns:a16="http://schemas.microsoft.com/office/drawing/2014/main" id="{285D0A75-2B1A-1DFB-65F8-EDE2AD4036F2}"/>
              </a:ext>
            </a:extLst>
          </p:cNvPr>
          <p:cNvSpPr txBox="1"/>
          <p:nvPr/>
        </p:nvSpPr>
        <p:spPr>
          <a:xfrm>
            <a:off x="4602554" y="2967335"/>
            <a:ext cx="6096000" cy="923330"/>
          </a:xfrm>
          <a:prstGeom prst="rect">
            <a:avLst/>
          </a:prstGeom>
          <a:noFill/>
        </p:spPr>
        <p:txBody>
          <a:bodyPr wrap="square">
            <a:spAutoFit/>
          </a:bodyPr>
          <a:lstStyle/>
          <a:p>
            <a:r>
              <a:rPr lang="en-GB" dirty="0"/>
              <a:t>where: k= # of parameters and L=maximum value of likelihood function computed on the model. The lower the AIC, the better is the model.</a:t>
            </a:r>
          </a:p>
        </p:txBody>
      </p:sp>
      <p:sp>
        <p:nvSpPr>
          <p:cNvPr id="11" name="TextBox 10">
            <a:extLst>
              <a:ext uri="{FF2B5EF4-FFF2-40B4-BE49-F238E27FC236}">
                <a16:creationId xmlns:a16="http://schemas.microsoft.com/office/drawing/2014/main" id="{ED286288-50F2-A45F-E89B-16FBFF422E0D}"/>
              </a:ext>
            </a:extLst>
          </p:cNvPr>
          <p:cNvSpPr txBox="1"/>
          <p:nvPr/>
        </p:nvSpPr>
        <p:spPr>
          <a:xfrm>
            <a:off x="455999" y="4725085"/>
            <a:ext cx="8465751" cy="1200329"/>
          </a:xfrm>
          <a:prstGeom prst="rect">
            <a:avLst/>
          </a:prstGeom>
          <a:noFill/>
        </p:spPr>
        <p:txBody>
          <a:bodyPr wrap="square">
            <a:spAutoFit/>
          </a:bodyPr>
          <a:lstStyle/>
          <a:p>
            <a:r>
              <a:rPr lang="en-GB" dirty="0"/>
              <a:t>Based on choice of the initial model, there are two distinct procedures:</a:t>
            </a:r>
          </a:p>
          <a:p>
            <a:endParaRPr lang="en-GB" dirty="0"/>
          </a:p>
          <a:p>
            <a:pPr marL="285750" indent="-285750">
              <a:buFont typeface="Arial" panose="020B0604020202020204" pitchFamily="34" charset="0"/>
              <a:buChar char="•"/>
            </a:pPr>
            <a:r>
              <a:rPr lang="en-GB" dirty="0"/>
              <a:t>Forward selection: we start with the Null model.</a:t>
            </a:r>
          </a:p>
          <a:p>
            <a:pPr marL="285750" indent="-285750">
              <a:buFont typeface="Arial" panose="020B0604020202020204" pitchFamily="34" charset="0"/>
              <a:buChar char="•"/>
            </a:pPr>
            <a:r>
              <a:rPr lang="en-GB" dirty="0"/>
              <a:t>Backwards elimination: we start with the Complete model.</a:t>
            </a:r>
          </a:p>
        </p:txBody>
      </p:sp>
    </p:spTree>
    <p:extLst>
      <p:ext uri="{BB962C8B-B14F-4D97-AF65-F5344CB8AC3E}">
        <p14:creationId xmlns:p14="http://schemas.microsoft.com/office/powerpoint/2010/main" val="8826162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4CD69-9905-113C-585E-C827780362DC}"/>
              </a:ext>
            </a:extLst>
          </p:cNvPr>
          <p:cNvSpPr>
            <a:spLocks noGrp="1"/>
          </p:cNvSpPr>
          <p:nvPr>
            <p:ph type="title"/>
          </p:nvPr>
        </p:nvSpPr>
        <p:spPr/>
        <p:txBody>
          <a:bodyPr/>
          <a:lstStyle/>
          <a:p>
            <a:r>
              <a:rPr lang="en-GB" b="1" dirty="0"/>
              <a:t>Backwards elimination</a:t>
            </a:r>
            <a:endParaRPr lang="en-GB" dirty="0"/>
          </a:p>
        </p:txBody>
      </p:sp>
      <p:pic>
        <p:nvPicPr>
          <p:cNvPr id="7" name="Picture 6">
            <a:extLst>
              <a:ext uri="{FF2B5EF4-FFF2-40B4-BE49-F238E27FC236}">
                <a16:creationId xmlns:a16="http://schemas.microsoft.com/office/drawing/2014/main" id="{B7DA5088-9527-125C-BDC8-444414D32F86}"/>
              </a:ext>
            </a:extLst>
          </p:cNvPr>
          <p:cNvPicPr>
            <a:picLocks noChangeAspect="1"/>
          </p:cNvPicPr>
          <p:nvPr/>
        </p:nvPicPr>
        <p:blipFill>
          <a:blip r:embed="rId2"/>
          <a:stretch>
            <a:fillRect/>
          </a:stretch>
        </p:blipFill>
        <p:spPr>
          <a:xfrm>
            <a:off x="456000" y="2131996"/>
            <a:ext cx="5095912" cy="4562508"/>
          </a:xfrm>
          <a:prstGeom prst="rect">
            <a:avLst/>
          </a:prstGeom>
        </p:spPr>
      </p:pic>
      <p:pic>
        <p:nvPicPr>
          <p:cNvPr id="9" name="Picture 8">
            <a:extLst>
              <a:ext uri="{FF2B5EF4-FFF2-40B4-BE49-F238E27FC236}">
                <a16:creationId xmlns:a16="http://schemas.microsoft.com/office/drawing/2014/main" id="{3008AC32-705C-7635-DF0B-FC253EDF018E}"/>
              </a:ext>
            </a:extLst>
          </p:cNvPr>
          <p:cNvPicPr>
            <a:picLocks noChangeAspect="1"/>
          </p:cNvPicPr>
          <p:nvPr/>
        </p:nvPicPr>
        <p:blipFill>
          <a:blip r:embed="rId3"/>
          <a:stretch>
            <a:fillRect/>
          </a:stretch>
        </p:blipFill>
        <p:spPr>
          <a:xfrm>
            <a:off x="6953572" y="2637460"/>
            <a:ext cx="3836768" cy="1583079"/>
          </a:xfrm>
          <a:prstGeom prst="rect">
            <a:avLst/>
          </a:prstGeom>
        </p:spPr>
      </p:pic>
      <p:sp>
        <p:nvSpPr>
          <p:cNvPr id="11" name="TextBox 10">
            <a:extLst>
              <a:ext uri="{FF2B5EF4-FFF2-40B4-BE49-F238E27FC236}">
                <a16:creationId xmlns:a16="http://schemas.microsoft.com/office/drawing/2014/main" id="{62E52BF2-22DC-167D-DB5C-98F5D05FC83B}"/>
              </a:ext>
            </a:extLst>
          </p:cNvPr>
          <p:cNvSpPr txBox="1"/>
          <p:nvPr/>
        </p:nvSpPr>
        <p:spPr>
          <a:xfrm>
            <a:off x="6324000" y="4516780"/>
            <a:ext cx="6096000" cy="646331"/>
          </a:xfrm>
          <a:prstGeom prst="rect">
            <a:avLst/>
          </a:prstGeom>
          <a:noFill/>
        </p:spPr>
        <p:txBody>
          <a:bodyPr wrap="square">
            <a:spAutoFit/>
          </a:bodyPr>
          <a:lstStyle/>
          <a:p>
            <a:r>
              <a:rPr lang="it-IT" dirty="0" err="1"/>
              <a:t>Accuracy</a:t>
            </a:r>
            <a:r>
              <a:rPr lang="it-IT" dirty="0"/>
              <a:t>: 0.8822664</a:t>
            </a:r>
          </a:p>
          <a:p>
            <a:r>
              <a:rPr lang="it-IT" dirty="0" err="1"/>
              <a:t>Sensitivity</a:t>
            </a:r>
            <a:r>
              <a:rPr lang="it-IT" dirty="0"/>
              <a:t>: 0.3701923</a:t>
            </a:r>
            <a:endParaRPr lang="en-GB" dirty="0"/>
          </a:p>
        </p:txBody>
      </p:sp>
    </p:spTree>
    <p:extLst>
      <p:ext uri="{BB962C8B-B14F-4D97-AF65-F5344CB8AC3E}">
        <p14:creationId xmlns:p14="http://schemas.microsoft.com/office/powerpoint/2010/main" val="30355919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DE269-EEF2-7E59-9863-F3B6854815C2}"/>
              </a:ext>
            </a:extLst>
          </p:cNvPr>
          <p:cNvSpPr>
            <a:spLocks noGrp="1"/>
          </p:cNvSpPr>
          <p:nvPr>
            <p:ph type="title"/>
          </p:nvPr>
        </p:nvSpPr>
        <p:spPr>
          <a:xfrm>
            <a:off x="439295" y="1276473"/>
            <a:ext cx="11736000" cy="1188000"/>
          </a:xfrm>
        </p:spPr>
        <p:txBody>
          <a:bodyPr/>
          <a:lstStyle/>
          <a:p>
            <a:r>
              <a:rPr lang="en-GB" b="1" dirty="0"/>
              <a:t>Forward selection</a:t>
            </a:r>
            <a:endParaRPr lang="en-GB" dirty="0"/>
          </a:p>
        </p:txBody>
      </p:sp>
      <p:pic>
        <p:nvPicPr>
          <p:cNvPr id="7" name="Picture 6">
            <a:extLst>
              <a:ext uri="{FF2B5EF4-FFF2-40B4-BE49-F238E27FC236}">
                <a16:creationId xmlns:a16="http://schemas.microsoft.com/office/drawing/2014/main" id="{87F1B393-9EAF-8312-71C5-75D735DBA527}"/>
              </a:ext>
            </a:extLst>
          </p:cNvPr>
          <p:cNvPicPr>
            <a:picLocks noChangeAspect="1"/>
          </p:cNvPicPr>
          <p:nvPr/>
        </p:nvPicPr>
        <p:blipFill>
          <a:blip r:embed="rId2"/>
          <a:stretch>
            <a:fillRect/>
          </a:stretch>
        </p:blipFill>
        <p:spPr>
          <a:xfrm>
            <a:off x="349527" y="2221238"/>
            <a:ext cx="5210213" cy="4591084"/>
          </a:xfrm>
          <a:prstGeom prst="rect">
            <a:avLst/>
          </a:prstGeom>
        </p:spPr>
      </p:pic>
      <p:pic>
        <p:nvPicPr>
          <p:cNvPr id="9" name="Picture 8">
            <a:extLst>
              <a:ext uri="{FF2B5EF4-FFF2-40B4-BE49-F238E27FC236}">
                <a16:creationId xmlns:a16="http://schemas.microsoft.com/office/drawing/2014/main" id="{1E26298F-D6E2-0BFB-9C58-BF3689F49920}"/>
              </a:ext>
            </a:extLst>
          </p:cNvPr>
          <p:cNvPicPr>
            <a:picLocks noChangeAspect="1"/>
          </p:cNvPicPr>
          <p:nvPr/>
        </p:nvPicPr>
        <p:blipFill rotWithShape="1">
          <a:blip r:embed="rId3"/>
          <a:srcRect t="2320" b="-1"/>
          <a:stretch/>
        </p:blipFill>
        <p:spPr>
          <a:xfrm>
            <a:off x="7054850" y="2587725"/>
            <a:ext cx="3992574" cy="1682550"/>
          </a:xfrm>
          <a:prstGeom prst="rect">
            <a:avLst/>
          </a:prstGeom>
        </p:spPr>
      </p:pic>
      <p:sp>
        <p:nvSpPr>
          <p:cNvPr id="10" name="TextBox 9">
            <a:extLst>
              <a:ext uri="{FF2B5EF4-FFF2-40B4-BE49-F238E27FC236}">
                <a16:creationId xmlns:a16="http://schemas.microsoft.com/office/drawing/2014/main" id="{E6FDCF03-6103-AE9F-4599-8EB81D75F8F7}"/>
              </a:ext>
            </a:extLst>
          </p:cNvPr>
          <p:cNvSpPr txBox="1"/>
          <p:nvPr/>
        </p:nvSpPr>
        <p:spPr>
          <a:xfrm>
            <a:off x="6324000" y="4516780"/>
            <a:ext cx="6096000" cy="646331"/>
          </a:xfrm>
          <a:prstGeom prst="rect">
            <a:avLst/>
          </a:prstGeom>
          <a:noFill/>
        </p:spPr>
        <p:txBody>
          <a:bodyPr wrap="square">
            <a:spAutoFit/>
          </a:bodyPr>
          <a:lstStyle/>
          <a:p>
            <a:r>
              <a:rPr lang="it-IT" dirty="0" err="1"/>
              <a:t>Accuracy</a:t>
            </a:r>
            <a:r>
              <a:rPr lang="it-IT" dirty="0"/>
              <a:t>: 0.8822664</a:t>
            </a:r>
          </a:p>
          <a:p>
            <a:r>
              <a:rPr lang="it-IT" dirty="0" err="1"/>
              <a:t>Sensitivity</a:t>
            </a:r>
            <a:r>
              <a:rPr lang="it-IT" dirty="0"/>
              <a:t>: 0.3701923</a:t>
            </a:r>
            <a:endParaRPr lang="en-GB" dirty="0"/>
          </a:p>
        </p:txBody>
      </p:sp>
    </p:spTree>
    <p:extLst>
      <p:ext uri="{BB962C8B-B14F-4D97-AF65-F5344CB8AC3E}">
        <p14:creationId xmlns:p14="http://schemas.microsoft.com/office/powerpoint/2010/main" val="3393436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B8C6C-371B-3A37-A1F7-ADB8818F5C47}"/>
              </a:ext>
            </a:extLst>
          </p:cNvPr>
          <p:cNvSpPr>
            <a:spLocks noGrp="1"/>
          </p:cNvSpPr>
          <p:nvPr>
            <p:ph type="title"/>
          </p:nvPr>
        </p:nvSpPr>
        <p:spPr>
          <a:xfrm>
            <a:off x="456000" y="1153220"/>
            <a:ext cx="11583600" cy="1240729"/>
          </a:xfrm>
        </p:spPr>
        <p:txBody>
          <a:bodyPr>
            <a:normAutofit/>
          </a:bodyPr>
          <a:lstStyle/>
          <a:p>
            <a:r>
              <a:rPr lang="en-GB" b="1" dirty="0"/>
              <a:t>Backward Balanced</a:t>
            </a:r>
            <a:endParaRPr lang="en-GB" dirty="0"/>
          </a:p>
        </p:txBody>
      </p:sp>
      <p:pic>
        <p:nvPicPr>
          <p:cNvPr id="7" name="Picture 6">
            <a:extLst>
              <a:ext uri="{FF2B5EF4-FFF2-40B4-BE49-F238E27FC236}">
                <a16:creationId xmlns:a16="http://schemas.microsoft.com/office/drawing/2014/main" id="{126A7809-954D-429E-D214-D097BB17A1ED}"/>
              </a:ext>
            </a:extLst>
          </p:cNvPr>
          <p:cNvPicPr>
            <a:picLocks noChangeAspect="1"/>
          </p:cNvPicPr>
          <p:nvPr/>
        </p:nvPicPr>
        <p:blipFill>
          <a:blip r:embed="rId2"/>
          <a:stretch>
            <a:fillRect/>
          </a:stretch>
        </p:blipFill>
        <p:spPr>
          <a:xfrm>
            <a:off x="456000" y="2024045"/>
            <a:ext cx="5372139" cy="4753010"/>
          </a:xfrm>
          <a:prstGeom prst="rect">
            <a:avLst/>
          </a:prstGeom>
        </p:spPr>
      </p:pic>
      <p:pic>
        <p:nvPicPr>
          <p:cNvPr id="9" name="Picture 8">
            <a:extLst>
              <a:ext uri="{FF2B5EF4-FFF2-40B4-BE49-F238E27FC236}">
                <a16:creationId xmlns:a16="http://schemas.microsoft.com/office/drawing/2014/main" id="{59C3AA8E-EBB3-A6E1-40C2-3AEC19534980}"/>
              </a:ext>
            </a:extLst>
          </p:cNvPr>
          <p:cNvPicPr>
            <a:picLocks noChangeAspect="1"/>
          </p:cNvPicPr>
          <p:nvPr/>
        </p:nvPicPr>
        <p:blipFill rotWithShape="1">
          <a:blip r:embed="rId3"/>
          <a:srcRect t="3333"/>
          <a:stretch/>
        </p:blipFill>
        <p:spPr>
          <a:xfrm>
            <a:off x="5828139" y="2462742"/>
            <a:ext cx="6391322" cy="736603"/>
          </a:xfrm>
          <a:prstGeom prst="rect">
            <a:avLst/>
          </a:prstGeom>
        </p:spPr>
      </p:pic>
      <p:pic>
        <p:nvPicPr>
          <p:cNvPr id="11" name="Picture 10">
            <a:extLst>
              <a:ext uri="{FF2B5EF4-FFF2-40B4-BE49-F238E27FC236}">
                <a16:creationId xmlns:a16="http://schemas.microsoft.com/office/drawing/2014/main" id="{F290CD26-8F7C-3DA1-7893-481BE80B7847}"/>
              </a:ext>
            </a:extLst>
          </p:cNvPr>
          <p:cNvPicPr>
            <a:picLocks noChangeAspect="1"/>
          </p:cNvPicPr>
          <p:nvPr/>
        </p:nvPicPr>
        <p:blipFill>
          <a:blip r:embed="rId4"/>
          <a:stretch>
            <a:fillRect/>
          </a:stretch>
        </p:blipFill>
        <p:spPr>
          <a:xfrm>
            <a:off x="6096000" y="4400550"/>
            <a:ext cx="3057547" cy="1171584"/>
          </a:xfrm>
          <a:prstGeom prst="rect">
            <a:avLst/>
          </a:prstGeom>
        </p:spPr>
      </p:pic>
      <p:sp>
        <p:nvSpPr>
          <p:cNvPr id="12" name="TextBox 11">
            <a:extLst>
              <a:ext uri="{FF2B5EF4-FFF2-40B4-BE49-F238E27FC236}">
                <a16:creationId xmlns:a16="http://schemas.microsoft.com/office/drawing/2014/main" id="{E8D87F7B-8764-A115-55AB-582478993F72}"/>
              </a:ext>
            </a:extLst>
          </p:cNvPr>
          <p:cNvSpPr txBox="1"/>
          <p:nvPr/>
        </p:nvSpPr>
        <p:spPr>
          <a:xfrm>
            <a:off x="9153547" y="4400550"/>
            <a:ext cx="2822553" cy="646331"/>
          </a:xfrm>
          <a:prstGeom prst="rect">
            <a:avLst/>
          </a:prstGeom>
          <a:noFill/>
        </p:spPr>
        <p:txBody>
          <a:bodyPr wrap="square">
            <a:spAutoFit/>
          </a:bodyPr>
          <a:lstStyle/>
          <a:p>
            <a:r>
              <a:rPr lang="it-IT" dirty="0" err="1"/>
              <a:t>Accuracy</a:t>
            </a:r>
            <a:r>
              <a:rPr lang="it-IT" dirty="0"/>
              <a:t>: 0.8219279</a:t>
            </a:r>
          </a:p>
          <a:p>
            <a:r>
              <a:rPr lang="it-IT" dirty="0" err="1"/>
              <a:t>Sensitivity</a:t>
            </a:r>
            <a:r>
              <a:rPr lang="it-IT" dirty="0"/>
              <a:t>: 0.8365385</a:t>
            </a:r>
            <a:endParaRPr lang="en-GB" dirty="0"/>
          </a:p>
        </p:txBody>
      </p:sp>
    </p:spTree>
    <p:extLst>
      <p:ext uri="{BB962C8B-B14F-4D97-AF65-F5344CB8AC3E}">
        <p14:creationId xmlns:p14="http://schemas.microsoft.com/office/powerpoint/2010/main" val="796293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00000">
            <a:alpha val="90000"/>
          </a:srgbClr>
        </a:solidFill>
        <a:effectLst/>
      </p:bgPr>
    </p:bg>
    <p:spTree>
      <p:nvGrpSpPr>
        <p:cNvPr id="1" name=""/>
        <p:cNvGrpSpPr/>
        <p:nvPr/>
      </p:nvGrpSpPr>
      <p:grpSpPr>
        <a:xfrm>
          <a:off x="0" y="0"/>
          <a:ext cx="0" cy="0"/>
          <a:chOff x="0" y="0"/>
          <a:chExt cx="0" cy="0"/>
        </a:xfrm>
      </p:grpSpPr>
      <p:pic>
        <p:nvPicPr>
          <p:cNvPr id="3" name="Image 0" descr="https://pitch-assets-ccb95893-de3f-4266-973c-20049231b248.s3.eu-west-1.amazonaws.com/dbd7785e-2b31-400c-9bf7-199dfa2a7cfd?pitch-bytes=4749645&amp;pitch-content-type=image%2Fpng"/>
          <p:cNvPicPr>
            <a:picLocks noChangeAspect="1"/>
          </p:cNvPicPr>
          <p:nvPr/>
        </p:nvPicPr>
        <p:blipFill>
          <a:blip r:embed="rId3">
            <a:alphaModFix amt="65000"/>
          </a:blip>
          <a:srcRect/>
          <a:stretch/>
        </p:blipFill>
        <p:spPr>
          <a:xfrm>
            <a:off x="0" y="0"/>
            <a:ext cx="12192000" cy="6858000"/>
          </a:xfrm>
          <a:prstGeom prst="rect">
            <a:avLst/>
          </a:prstGeom>
        </p:spPr>
      </p:pic>
      <p:sp>
        <p:nvSpPr>
          <p:cNvPr id="4" name="Text 0"/>
          <p:cNvSpPr/>
          <p:nvPr/>
        </p:nvSpPr>
        <p:spPr>
          <a:xfrm>
            <a:off x="1177261" y="2883912"/>
            <a:ext cx="9753600" cy="914400"/>
          </a:xfrm>
          <a:prstGeom prst="rect">
            <a:avLst/>
          </a:prstGeom>
          <a:noFill/>
          <a:ln/>
        </p:spPr>
        <p:txBody>
          <a:bodyPr wrap="square" lIns="0" tIns="0" rIns="0" bIns="0" rtlCol="0" anchor="t"/>
          <a:lstStyle/>
          <a:p>
            <a:pPr>
              <a:lnSpc>
                <a:spcPts val="7200"/>
              </a:lnSpc>
            </a:pPr>
            <a:r>
              <a:rPr lang="en-US" sz="6000" b="1" kern="0" spc="-16" dirty="0">
                <a:solidFill>
                  <a:srgbClr val="FFFFFF"/>
                </a:solidFill>
                <a:latin typeface="Libre Caslon Text" pitchFamily="34" charset="0"/>
                <a:ea typeface="Libre Caslon Text" pitchFamily="34" charset="-122"/>
                <a:cs typeface="Libre Caslon Text" pitchFamily="34" charset="-120"/>
              </a:rPr>
              <a:t>Problem Presentation</a:t>
            </a:r>
            <a:endParaRPr lang="en-US" sz="6000" dirty="0"/>
          </a:p>
        </p:txBody>
      </p:sp>
      <p:sp>
        <p:nvSpPr>
          <p:cNvPr id="6" name="Shape 2"/>
          <p:cNvSpPr/>
          <p:nvPr/>
        </p:nvSpPr>
        <p:spPr>
          <a:xfrm rot="5400000">
            <a:off x="8009080" y="3430173"/>
            <a:ext cx="6859027" cy="0"/>
          </a:xfrm>
          <a:prstGeom prst="line">
            <a:avLst/>
          </a:prstGeom>
          <a:solidFill>
            <a:srgbClr val="FFFFFF"/>
          </a:solidFill>
          <a:ln w="5292">
            <a:solidFill>
              <a:srgbClr val="5F6078"/>
            </a:solidFill>
            <a:prstDash val="solid"/>
            <a:headEnd type="none"/>
            <a:tailEnd type="none"/>
          </a:ln>
        </p:spPr>
        <p:txBody>
          <a:bodyPr/>
          <a:lstStyle/>
          <a:p>
            <a:endParaRPr lang="en-GB"/>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D48F3-5F31-FB6C-90A6-E45567B56B56}"/>
              </a:ext>
            </a:extLst>
          </p:cNvPr>
          <p:cNvSpPr>
            <a:spLocks noGrp="1"/>
          </p:cNvSpPr>
          <p:nvPr>
            <p:ph type="title"/>
          </p:nvPr>
        </p:nvSpPr>
        <p:spPr/>
        <p:txBody>
          <a:bodyPr/>
          <a:lstStyle/>
          <a:p>
            <a:r>
              <a:rPr lang="en-GB" b="1" dirty="0"/>
              <a:t>Forward Balanced</a:t>
            </a:r>
            <a:endParaRPr lang="en-GB" dirty="0"/>
          </a:p>
        </p:txBody>
      </p:sp>
      <p:pic>
        <p:nvPicPr>
          <p:cNvPr id="7" name="Picture 6">
            <a:extLst>
              <a:ext uri="{FF2B5EF4-FFF2-40B4-BE49-F238E27FC236}">
                <a16:creationId xmlns:a16="http://schemas.microsoft.com/office/drawing/2014/main" id="{C08CB9E5-521F-E619-6C23-C08BBB926865}"/>
              </a:ext>
            </a:extLst>
          </p:cNvPr>
          <p:cNvPicPr>
            <a:picLocks noChangeAspect="1"/>
          </p:cNvPicPr>
          <p:nvPr/>
        </p:nvPicPr>
        <p:blipFill>
          <a:blip r:embed="rId2"/>
          <a:stretch>
            <a:fillRect/>
          </a:stretch>
        </p:blipFill>
        <p:spPr>
          <a:xfrm>
            <a:off x="456000" y="2133565"/>
            <a:ext cx="5191163" cy="4724435"/>
          </a:xfrm>
          <a:prstGeom prst="rect">
            <a:avLst/>
          </a:prstGeom>
        </p:spPr>
      </p:pic>
      <p:pic>
        <p:nvPicPr>
          <p:cNvPr id="9" name="Picture 8">
            <a:extLst>
              <a:ext uri="{FF2B5EF4-FFF2-40B4-BE49-F238E27FC236}">
                <a16:creationId xmlns:a16="http://schemas.microsoft.com/office/drawing/2014/main" id="{153BD49B-FED9-9C57-FD75-C43B56D75A02}"/>
              </a:ext>
            </a:extLst>
          </p:cNvPr>
          <p:cNvPicPr>
            <a:picLocks noChangeAspect="1"/>
          </p:cNvPicPr>
          <p:nvPr/>
        </p:nvPicPr>
        <p:blipFill rotWithShape="1">
          <a:blip r:embed="rId3"/>
          <a:srcRect/>
          <a:stretch/>
        </p:blipFill>
        <p:spPr>
          <a:xfrm>
            <a:off x="5704870" y="2133565"/>
            <a:ext cx="6429422" cy="733430"/>
          </a:xfrm>
          <a:prstGeom prst="rect">
            <a:avLst/>
          </a:prstGeom>
        </p:spPr>
      </p:pic>
      <p:pic>
        <p:nvPicPr>
          <p:cNvPr id="11" name="Picture 10">
            <a:extLst>
              <a:ext uri="{FF2B5EF4-FFF2-40B4-BE49-F238E27FC236}">
                <a16:creationId xmlns:a16="http://schemas.microsoft.com/office/drawing/2014/main" id="{FD2021F1-4FC2-A5C4-CAF9-022C9B425115}"/>
              </a:ext>
            </a:extLst>
          </p:cNvPr>
          <p:cNvPicPr>
            <a:picLocks noChangeAspect="1"/>
          </p:cNvPicPr>
          <p:nvPr/>
        </p:nvPicPr>
        <p:blipFill>
          <a:blip r:embed="rId4"/>
          <a:stretch>
            <a:fillRect/>
          </a:stretch>
        </p:blipFill>
        <p:spPr>
          <a:xfrm>
            <a:off x="5704870" y="4495782"/>
            <a:ext cx="3114698" cy="1190634"/>
          </a:xfrm>
          <a:prstGeom prst="rect">
            <a:avLst/>
          </a:prstGeom>
        </p:spPr>
      </p:pic>
      <p:sp>
        <p:nvSpPr>
          <p:cNvPr id="12" name="TextBox 11">
            <a:extLst>
              <a:ext uri="{FF2B5EF4-FFF2-40B4-BE49-F238E27FC236}">
                <a16:creationId xmlns:a16="http://schemas.microsoft.com/office/drawing/2014/main" id="{F497D740-5F7F-0C9F-915D-58223A008B28}"/>
              </a:ext>
            </a:extLst>
          </p:cNvPr>
          <p:cNvSpPr txBox="1"/>
          <p:nvPr/>
        </p:nvSpPr>
        <p:spPr>
          <a:xfrm>
            <a:off x="9153547" y="4400550"/>
            <a:ext cx="2822553" cy="646331"/>
          </a:xfrm>
          <a:prstGeom prst="rect">
            <a:avLst/>
          </a:prstGeom>
          <a:noFill/>
        </p:spPr>
        <p:txBody>
          <a:bodyPr wrap="square">
            <a:spAutoFit/>
          </a:bodyPr>
          <a:lstStyle/>
          <a:p>
            <a:r>
              <a:rPr lang="it-IT" dirty="0" err="1"/>
              <a:t>Accuracy</a:t>
            </a:r>
            <a:r>
              <a:rPr lang="it-IT" dirty="0"/>
              <a:t>: 0.8219279</a:t>
            </a:r>
          </a:p>
          <a:p>
            <a:r>
              <a:rPr lang="it-IT" dirty="0" err="1"/>
              <a:t>Sensitivity</a:t>
            </a:r>
            <a:r>
              <a:rPr lang="it-IT" dirty="0"/>
              <a:t>: 0.8365385</a:t>
            </a:r>
            <a:endParaRPr lang="en-GB" dirty="0"/>
          </a:p>
        </p:txBody>
      </p:sp>
    </p:spTree>
    <p:extLst>
      <p:ext uri="{BB962C8B-B14F-4D97-AF65-F5344CB8AC3E}">
        <p14:creationId xmlns:p14="http://schemas.microsoft.com/office/powerpoint/2010/main" val="25137280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41D981-4ECD-F10D-917C-D5E23C19AC91}"/>
              </a:ext>
            </a:extLst>
          </p:cNvPr>
          <p:cNvSpPr>
            <a:spLocks noGrp="1"/>
          </p:cNvSpPr>
          <p:nvPr>
            <p:ph type="title"/>
          </p:nvPr>
        </p:nvSpPr>
        <p:spPr/>
        <p:txBody>
          <a:bodyPr/>
          <a:lstStyle/>
          <a:p>
            <a:r>
              <a:rPr lang="it-IT" dirty="0" err="1">
                <a:latin typeface="Arial"/>
                <a:cs typeface="Arial"/>
              </a:rPr>
              <a:t>Shrinkage</a:t>
            </a:r>
            <a:r>
              <a:rPr lang="it-IT" dirty="0">
                <a:latin typeface="Arial"/>
                <a:cs typeface="Arial"/>
              </a:rPr>
              <a:t> </a:t>
            </a:r>
            <a:r>
              <a:rPr lang="it-IT" dirty="0" err="1">
                <a:latin typeface="Arial"/>
                <a:cs typeface="Arial"/>
              </a:rPr>
              <a:t>methods</a:t>
            </a:r>
            <a:endParaRPr lang="it-IT" dirty="0" err="1"/>
          </a:p>
        </p:txBody>
      </p:sp>
      <p:sp>
        <p:nvSpPr>
          <p:cNvPr id="3" name="Segnaposto contenuto 2">
            <a:extLst>
              <a:ext uri="{FF2B5EF4-FFF2-40B4-BE49-F238E27FC236}">
                <a16:creationId xmlns:a16="http://schemas.microsoft.com/office/drawing/2014/main" id="{1A716120-0190-5EED-E4DB-1B438BA452FC}"/>
              </a:ext>
            </a:extLst>
          </p:cNvPr>
          <p:cNvSpPr>
            <a:spLocks noGrp="1"/>
          </p:cNvSpPr>
          <p:nvPr>
            <p:ph sz="quarter" idx="10"/>
          </p:nvPr>
        </p:nvSpPr>
        <p:spPr/>
        <p:txBody>
          <a:bodyPr/>
          <a:lstStyle/>
          <a:p>
            <a:endParaRPr lang="it-IT"/>
          </a:p>
        </p:txBody>
      </p:sp>
      <p:sp>
        <p:nvSpPr>
          <p:cNvPr id="4" name="Segnaposto contenuto 3">
            <a:extLst>
              <a:ext uri="{FF2B5EF4-FFF2-40B4-BE49-F238E27FC236}">
                <a16:creationId xmlns:a16="http://schemas.microsoft.com/office/drawing/2014/main" id="{F3C8E008-AAED-2F6C-25D6-DB87EDA60872}"/>
              </a:ext>
            </a:extLst>
          </p:cNvPr>
          <p:cNvSpPr>
            <a:spLocks noGrp="1"/>
          </p:cNvSpPr>
          <p:nvPr>
            <p:ph sz="quarter" idx="11"/>
          </p:nvPr>
        </p:nvSpPr>
        <p:spPr>
          <a:xfrm>
            <a:off x="507302" y="2249559"/>
            <a:ext cx="11036331" cy="3779769"/>
          </a:xfrm>
        </p:spPr>
        <p:txBody>
          <a:bodyPr vert="horz" lIns="91440" tIns="45720" rIns="91440" bIns="45720" rtlCol="0" anchor="t">
            <a:normAutofit lnSpcReduction="10000"/>
          </a:bodyPr>
          <a:lstStyle/>
          <a:p>
            <a:r>
              <a:rPr lang="it-IT" dirty="0" err="1">
                <a:ea typeface="+mn-lt"/>
                <a:cs typeface="+mn-lt"/>
              </a:rPr>
              <a:t>Shrinkage</a:t>
            </a:r>
            <a:r>
              <a:rPr lang="it-IT" dirty="0">
                <a:ea typeface="+mn-lt"/>
                <a:cs typeface="+mn-lt"/>
              </a:rPr>
              <a:t> </a:t>
            </a:r>
            <a:r>
              <a:rPr lang="it-IT" dirty="0" err="1">
                <a:ea typeface="+mn-lt"/>
                <a:cs typeface="+mn-lt"/>
              </a:rPr>
              <a:t>methods</a:t>
            </a:r>
            <a:r>
              <a:rPr lang="it-IT" dirty="0">
                <a:ea typeface="+mn-lt"/>
                <a:cs typeface="+mn-lt"/>
              </a:rPr>
              <a:t> are a group of </a:t>
            </a:r>
            <a:r>
              <a:rPr lang="it-IT" dirty="0" err="1">
                <a:ea typeface="+mn-lt"/>
                <a:cs typeface="+mn-lt"/>
              </a:rPr>
              <a:t>statistical</a:t>
            </a:r>
            <a:r>
              <a:rPr lang="it-IT" dirty="0">
                <a:ea typeface="+mn-lt"/>
                <a:cs typeface="+mn-lt"/>
              </a:rPr>
              <a:t> techniques </a:t>
            </a:r>
            <a:r>
              <a:rPr lang="it-IT" dirty="0" err="1">
                <a:ea typeface="+mn-lt"/>
                <a:cs typeface="+mn-lt"/>
              </a:rPr>
              <a:t>used</a:t>
            </a:r>
            <a:r>
              <a:rPr lang="it-IT" dirty="0">
                <a:ea typeface="+mn-lt"/>
                <a:cs typeface="+mn-lt"/>
              </a:rPr>
              <a:t> to</a:t>
            </a:r>
            <a:endParaRPr lang="it-IT" dirty="0"/>
          </a:p>
          <a:p>
            <a:r>
              <a:rPr lang="it-IT" dirty="0" err="1">
                <a:ea typeface="+mn-lt"/>
                <a:cs typeface="+mn-lt"/>
              </a:rPr>
              <a:t>improve</a:t>
            </a:r>
            <a:r>
              <a:rPr lang="it-IT" dirty="0">
                <a:ea typeface="+mn-lt"/>
                <a:cs typeface="+mn-lt"/>
              </a:rPr>
              <a:t> the performance of </a:t>
            </a:r>
            <a:r>
              <a:rPr lang="it-IT" dirty="0" err="1">
                <a:ea typeface="+mn-lt"/>
                <a:cs typeface="+mn-lt"/>
              </a:rPr>
              <a:t>predictive</a:t>
            </a:r>
            <a:r>
              <a:rPr lang="it-IT" dirty="0">
                <a:ea typeface="+mn-lt"/>
                <a:cs typeface="+mn-lt"/>
              </a:rPr>
              <a:t> models by </a:t>
            </a:r>
            <a:r>
              <a:rPr lang="it-IT" dirty="0" err="1">
                <a:ea typeface="+mn-lt"/>
                <a:cs typeface="+mn-lt"/>
              </a:rPr>
              <a:t>reducing</a:t>
            </a:r>
            <a:r>
              <a:rPr lang="it-IT" dirty="0">
                <a:ea typeface="+mn-lt"/>
                <a:cs typeface="+mn-lt"/>
              </a:rPr>
              <a:t> the impact of </a:t>
            </a:r>
            <a:r>
              <a:rPr lang="it-IT" dirty="0" err="1">
                <a:ea typeface="+mn-lt"/>
                <a:cs typeface="+mn-lt"/>
              </a:rPr>
              <a:t>noisy</a:t>
            </a:r>
            <a:r>
              <a:rPr lang="it-IT" dirty="0">
                <a:ea typeface="+mn-lt"/>
                <a:cs typeface="+mn-lt"/>
              </a:rPr>
              <a:t> or </a:t>
            </a:r>
            <a:r>
              <a:rPr lang="it-IT" dirty="0" err="1">
                <a:ea typeface="+mn-lt"/>
                <a:cs typeface="+mn-lt"/>
              </a:rPr>
              <a:t>less</a:t>
            </a:r>
            <a:r>
              <a:rPr lang="it-IT" dirty="0">
                <a:ea typeface="+mn-lt"/>
                <a:cs typeface="+mn-lt"/>
              </a:rPr>
              <a:t> informative features.</a:t>
            </a:r>
          </a:p>
          <a:p>
            <a:endParaRPr lang="it-IT" dirty="0">
              <a:cs typeface="Arial"/>
            </a:endParaRPr>
          </a:p>
          <a:p>
            <a:r>
              <a:rPr lang="it-IT" dirty="0">
                <a:cs typeface="Arial"/>
              </a:rPr>
              <a:t>In </a:t>
            </a:r>
            <a:r>
              <a:rPr lang="it-IT" dirty="0" err="1">
                <a:cs typeface="Arial"/>
              </a:rPr>
              <a:t>particular</a:t>
            </a:r>
            <a:r>
              <a:rPr lang="it-IT" dirty="0">
                <a:cs typeface="Arial"/>
              </a:rPr>
              <a:t>: </a:t>
            </a:r>
          </a:p>
          <a:p>
            <a:endParaRPr lang="it-IT" dirty="0">
              <a:cs typeface="Arial"/>
            </a:endParaRPr>
          </a:p>
          <a:p>
            <a:pPr marL="457200" indent="-457200">
              <a:buChar char="•"/>
            </a:pPr>
            <a:r>
              <a:rPr lang="it-IT" b="1" dirty="0">
                <a:ea typeface="+mn-lt"/>
                <a:cs typeface="+mn-lt"/>
              </a:rPr>
              <a:t>Ridge </a:t>
            </a:r>
            <a:r>
              <a:rPr lang="it-IT" b="1" dirty="0" err="1">
                <a:ea typeface="+mn-lt"/>
                <a:cs typeface="+mn-lt"/>
              </a:rPr>
              <a:t>Regression</a:t>
            </a:r>
            <a:r>
              <a:rPr lang="it-IT" b="1" dirty="0">
                <a:ea typeface="+mn-lt"/>
                <a:cs typeface="+mn-lt"/>
              </a:rPr>
              <a:t> model</a:t>
            </a:r>
            <a:r>
              <a:rPr lang="it-IT" dirty="0">
                <a:ea typeface="+mn-lt"/>
                <a:cs typeface="+mn-lt"/>
              </a:rPr>
              <a:t>, </a:t>
            </a:r>
            <a:r>
              <a:rPr lang="it-IT" dirty="0" err="1">
                <a:ea typeface="+mn-lt"/>
                <a:cs typeface="+mn-lt"/>
              </a:rPr>
              <a:t>quadratic</a:t>
            </a:r>
            <a:r>
              <a:rPr lang="it-IT" dirty="0">
                <a:ea typeface="+mn-lt"/>
                <a:cs typeface="+mn-lt"/>
              </a:rPr>
              <a:t> </a:t>
            </a:r>
            <a:r>
              <a:rPr lang="it-IT" dirty="0" err="1">
                <a:ea typeface="+mn-lt"/>
                <a:cs typeface="+mn-lt"/>
              </a:rPr>
              <a:t>shrinkage</a:t>
            </a:r>
            <a:r>
              <a:rPr lang="it-IT" dirty="0">
                <a:ea typeface="+mn-lt"/>
                <a:cs typeface="+mn-lt"/>
              </a:rPr>
              <a:t>.</a:t>
            </a:r>
            <a:endParaRPr lang="it-IT" b="1" dirty="0">
              <a:ea typeface="+mn-lt"/>
              <a:cs typeface="+mn-lt"/>
            </a:endParaRPr>
          </a:p>
          <a:p>
            <a:pPr marL="457200" indent="-457200">
              <a:buChar char="•"/>
            </a:pPr>
            <a:r>
              <a:rPr lang="it-IT" b="1" dirty="0">
                <a:ea typeface="+mn-lt"/>
                <a:cs typeface="+mn-lt"/>
              </a:rPr>
              <a:t>Lasso </a:t>
            </a:r>
            <a:r>
              <a:rPr lang="it-IT" b="1" dirty="0" err="1">
                <a:ea typeface="+mn-lt"/>
                <a:cs typeface="+mn-lt"/>
              </a:rPr>
              <a:t>Regression</a:t>
            </a:r>
            <a:r>
              <a:rPr lang="it-IT" b="1" dirty="0">
                <a:ea typeface="+mn-lt"/>
                <a:cs typeface="+mn-lt"/>
              </a:rPr>
              <a:t> model</a:t>
            </a:r>
            <a:r>
              <a:rPr lang="it-IT" dirty="0">
                <a:ea typeface="+mn-lt"/>
                <a:cs typeface="+mn-lt"/>
              </a:rPr>
              <a:t>, </a:t>
            </a:r>
            <a:r>
              <a:rPr lang="it-IT" dirty="0" err="1">
                <a:ea typeface="+mn-lt"/>
                <a:cs typeface="+mn-lt"/>
              </a:rPr>
              <a:t>absolute</a:t>
            </a:r>
            <a:r>
              <a:rPr lang="it-IT" dirty="0">
                <a:ea typeface="+mn-lt"/>
                <a:cs typeface="+mn-lt"/>
              </a:rPr>
              <a:t> </a:t>
            </a:r>
            <a:r>
              <a:rPr lang="it-IT" dirty="0" err="1">
                <a:ea typeface="+mn-lt"/>
                <a:cs typeface="+mn-lt"/>
              </a:rPr>
              <a:t>value</a:t>
            </a:r>
            <a:r>
              <a:rPr lang="it-IT" dirty="0">
                <a:ea typeface="+mn-lt"/>
                <a:cs typeface="+mn-lt"/>
              </a:rPr>
              <a:t> </a:t>
            </a:r>
            <a:r>
              <a:rPr lang="it-IT" dirty="0" err="1">
                <a:ea typeface="+mn-lt"/>
                <a:cs typeface="+mn-lt"/>
              </a:rPr>
              <a:t>shrinkage</a:t>
            </a:r>
            <a:r>
              <a:rPr lang="it-IT" dirty="0">
                <a:ea typeface="+mn-lt"/>
                <a:cs typeface="+mn-lt"/>
              </a:rPr>
              <a:t>.</a:t>
            </a:r>
            <a:endParaRPr lang="it-IT" dirty="0" err="1">
              <a:cs typeface="Arial"/>
            </a:endParaRPr>
          </a:p>
        </p:txBody>
      </p:sp>
      <p:sp>
        <p:nvSpPr>
          <p:cNvPr id="5" name="Segnaposto contenuto 4">
            <a:extLst>
              <a:ext uri="{FF2B5EF4-FFF2-40B4-BE49-F238E27FC236}">
                <a16:creationId xmlns:a16="http://schemas.microsoft.com/office/drawing/2014/main" id="{2552E3F3-3B0E-5724-4814-5F2680AEA79B}"/>
              </a:ext>
            </a:extLst>
          </p:cNvPr>
          <p:cNvSpPr>
            <a:spLocks noGrp="1"/>
          </p:cNvSpPr>
          <p:nvPr>
            <p:ph sz="quarter" idx="12"/>
          </p:nvPr>
        </p:nvSpPr>
        <p:spPr/>
        <p:txBody>
          <a:bodyPr/>
          <a:lstStyle/>
          <a:p>
            <a:endParaRPr lang="it-IT"/>
          </a:p>
        </p:txBody>
      </p:sp>
    </p:spTree>
    <p:extLst>
      <p:ext uri="{BB962C8B-B14F-4D97-AF65-F5344CB8AC3E}">
        <p14:creationId xmlns:p14="http://schemas.microsoft.com/office/powerpoint/2010/main" val="21964239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8AA5F-15B6-AD38-3308-AAA62E5BE838}"/>
              </a:ext>
            </a:extLst>
          </p:cNvPr>
          <p:cNvSpPr>
            <a:spLocks noGrp="1"/>
          </p:cNvSpPr>
          <p:nvPr>
            <p:ph type="title"/>
          </p:nvPr>
        </p:nvSpPr>
        <p:spPr/>
        <p:txBody>
          <a:bodyPr/>
          <a:lstStyle/>
          <a:p>
            <a:r>
              <a:rPr lang="en-GB" b="1" dirty="0"/>
              <a:t>Shrinkage methods: Ridge Regression</a:t>
            </a:r>
            <a:endParaRPr lang="en-GB" dirty="0"/>
          </a:p>
        </p:txBody>
      </p:sp>
      <p:pic>
        <p:nvPicPr>
          <p:cNvPr id="7" name="Picture 6">
            <a:extLst>
              <a:ext uri="{FF2B5EF4-FFF2-40B4-BE49-F238E27FC236}">
                <a16:creationId xmlns:a16="http://schemas.microsoft.com/office/drawing/2014/main" id="{56A5A1F5-C592-71CE-FA51-B4475F1EAFB9}"/>
              </a:ext>
            </a:extLst>
          </p:cNvPr>
          <p:cNvPicPr>
            <a:picLocks noChangeAspect="1"/>
          </p:cNvPicPr>
          <p:nvPr/>
        </p:nvPicPr>
        <p:blipFill>
          <a:blip r:embed="rId2"/>
          <a:stretch>
            <a:fillRect/>
          </a:stretch>
        </p:blipFill>
        <p:spPr>
          <a:xfrm>
            <a:off x="456000" y="2755900"/>
            <a:ext cx="6821100" cy="2825766"/>
          </a:xfrm>
          <a:prstGeom prst="rect">
            <a:avLst/>
          </a:prstGeom>
        </p:spPr>
      </p:pic>
      <p:pic>
        <p:nvPicPr>
          <p:cNvPr id="9" name="Picture 8">
            <a:extLst>
              <a:ext uri="{FF2B5EF4-FFF2-40B4-BE49-F238E27FC236}">
                <a16:creationId xmlns:a16="http://schemas.microsoft.com/office/drawing/2014/main" id="{47E1B434-F96D-528C-E80D-3EA40A8716E0}"/>
              </a:ext>
            </a:extLst>
          </p:cNvPr>
          <p:cNvPicPr>
            <a:picLocks noChangeAspect="1"/>
          </p:cNvPicPr>
          <p:nvPr/>
        </p:nvPicPr>
        <p:blipFill>
          <a:blip r:embed="rId3"/>
          <a:stretch>
            <a:fillRect/>
          </a:stretch>
        </p:blipFill>
        <p:spPr>
          <a:xfrm>
            <a:off x="7702550" y="2889250"/>
            <a:ext cx="3944950" cy="2968643"/>
          </a:xfrm>
          <a:prstGeom prst="rect">
            <a:avLst/>
          </a:prstGeom>
        </p:spPr>
      </p:pic>
    </p:spTree>
    <p:extLst>
      <p:ext uri="{BB962C8B-B14F-4D97-AF65-F5344CB8AC3E}">
        <p14:creationId xmlns:p14="http://schemas.microsoft.com/office/powerpoint/2010/main" val="15623046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1BD6-F580-8223-5097-2DC97592E869}"/>
              </a:ext>
            </a:extLst>
          </p:cNvPr>
          <p:cNvSpPr>
            <a:spLocks noGrp="1"/>
          </p:cNvSpPr>
          <p:nvPr>
            <p:ph type="title"/>
          </p:nvPr>
        </p:nvSpPr>
        <p:spPr/>
        <p:txBody>
          <a:bodyPr>
            <a:normAutofit/>
          </a:bodyPr>
          <a:lstStyle/>
          <a:p>
            <a:r>
              <a:rPr lang="en-GB" dirty="0"/>
              <a:t>Misclassification error for Ridge Regression given log </a:t>
            </a:r>
            <a:r>
              <a:rPr lang="en-GB" dirty="0" err="1"/>
              <a:t>lamba</a:t>
            </a:r>
            <a:r>
              <a:rPr lang="en-GB" dirty="0"/>
              <a:t> value</a:t>
            </a:r>
          </a:p>
        </p:txBody>
      </p:sp>
      <p:pic>
        <p:nvPicPr>
          <p:cNvPr id="7" name="Picture 6">
            <a:extLst>
              <a:ext uri="{FF2B5EF4-FFF2-40B4-BE49-F238E27FC236}">
                <a16:creationId xmlns:a16="http://schemas.microsoft.com/office/drawing/2014/main" id="{900C1408-C9B1-B439-D197-F34E074F93BB}"/>
              </a:ext>
            </a:extLst>
          </p:cNvPr>
          <p:cNvPicPr>
            <a:picLocks noChangeAspect="1"/>
          </p:cNvPicPr>
          <p:nvPr/>
        </p:nvPicPr>
        <p:blipFill>
          <a:blip r:embed="rId2"/>
          <a:stretch>
            <a:fillRect/>
          </a:stretch>
        </p:blipFill>
        <p:spPr>
          <a:xfrm>
            <a:off x="1917100" y="2341221"/>
            <a:ext cx="8357800" cy="4325763"/>
          </a:xfrm>
          <a:prstGeom prst="rect">
            <a:avLst/>
          </a:prstGeom>
        </p:spPr>
      </p:pic>
    </p:spTree>
    <p:extLst>
      <p:ext uri="{BB962C8B-B14F-4D97-AF65-F5344CB8AC3E}">
        <p14:creationId xmlns:p14="http://schemas.microsoft.com/office/powerpoint/2010/main" val="10600542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5C4B4-311B-5E1B-B080-8F25BF9D3F64}"/>
              </a:ext>
            </a:extLst>
          </p:cNvPr>
          <p:cNvSpPr>
            <a:spLocks noGrp="1"/>
          </p:cNvSpPr>
          <p:nvPr>
            <p:ph type="title"/>
          </p:nvPr>
        </p:nvSpPr>
        <p:spPr/>
        <p:txBody>
          <a:bodyPr/>
          <a:lstStyle/>
          <a:p>
            <a:r>
              <a:rPr lang="en-GB" dirty="0"/>
              <a:t>Ridge Regression: Confusion Matrix</a:t>
            </a:r>
          </a:p>
        </p:txBody>
      </p:sp>
      <p:pic>
        <p:nvPicPr>
          <p:cNvPr id="7" name="Picture 6">
            <a:extLst>
              <a:ext uri="{FF2B5EF4-FFF2-40B4-BE49-F238E27FC236}">
                <a16:creationId xmlns:a16="http://schemas.microsoft.com/office/drawing/2014/main" id="{7A30778A-8773-3602-0C80-4063482C022E}"/>
              </a:ext>
            </a:extLst>
          </p:cNvPr>
          <p:cNvPicPr>
            <a:picLocks noChangeAspect="1"/>
          </p:cNvPicPr>
          <p:nvPr/>
        </p:nvPicPr>
        <p:blipFill>
          <a:blip r:embed="rId2"/>
          <a:stretch>
            <a:fillRect/>
          </a:stretch>
        </p:blipFill>
        <p:spPr>
          <a:xfrm>
            <a:off x="456000" y="2894007"/>
            <a:ext cx="5118026" cy="2351093"/>
          </a:xfrm>
          <a:prstGeom prst="rect">
            <a:avLst/>
          </a:prstGeom>
        </p:spPr>
      </p:pic>
      <p:sp>
        <p:nvSpPr>
          <p:cNvPr id="8" name="TextBox 7">
            <a:extLst>
              <a:ext uri="{FF2B5EF4-FFF2-40B4-BE49-F238E27FC236}">
                <a16:creationId xmlns:a16="http://schemas.microsoft.com/office/drawing/2014/main" id="{183EA3A2-4BE4-B8C8-84F8-3311FFB6493B}"/>
              </a:ext>
            </a:extLst>
          </p:cNvPr>
          <p:cNvSpPr txBox="1"/>
          <p:nvPr/>
        </p:nvSpPr>
        <p:spPr>
          <a:xfrm>
            <a:off x="6324000" y="3105834"/>
            <a:ext cx="2822553" cy="646331"/>
          </a:xfrm>
          <a:prstGeom prst="rect">
            <a:avLst/>
          </a:prstGeom>
          <a:noFill/>
        </p:spPr>
        <p:txBody>
          <a:bodyPr wrap="square">
            <a:spAutoFit/>
          </a:bodyPr>
          <a:lstStyle/>
          <a:p>
            <a:r>
              <a:rPr lang="it-IT" dirty="0" err="1"/>
              <a:t>Accuracy</a:t>
            </a:r>
            <a:r>
              <a:rPr lang="it-IT" dirty="0"/>
              <a:t>: 0.8646063</a:t>
            </a:r>
          </a:p>
          <a:p>
            <a:r>
              <a:rPr lang="it-IT" dirty="0" err="1"/>
              <a:t>Sensitivity</a:t>
            </a:r>
            <a:r>
              <a:rPr lang="it-IT" dirty="0"/>
              <a:t>: 0.2355769</a:t>
            </a:r>
            <a:endParaRPr lang="en-GB" dirty="0"/>
          </a:p>
        </p:txBody>
      </p:sp>
    </p:spTree>
    <p:extLst>
      <p:ext uri="{BB962C8B-B14F-4D97-AF65-F5344CB8AC3E}">
        <p14:creationId xmlns:p14="http://schemas.microsoft.com/office/powerpoint/2010/main" val="24745250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EE5C8-C0DF-5A35-A34F-8CBBF701149A}"/>
              </a:ext>
            </a:extLst>
          </p:cNvPr>
          <p:cNvSpPr>
            <a:spLocks noGrp="1"/>
          </p:cNvSpPr>
          <p:nvPr>
            <p:ph type="title"/>
          </p:nvPr>
        </p:nvSpPr>
        <p:spPr/>
        <p:txBody>
          <a:bodyPr/>
          <a:lstStyle/>
          <a:p>
            <a:r>
              <a:rPr lang="en-GB" b="1" dirty="0"/>
              <a:t>Shrinkage methods: Lasso Regression</a:t>
            </a:r>
            <a:endParaRPr lang="en-GB" dirty="0"/>
          </a:p>
        </p:txBody>
      </p:sp>
      <p:pic>
        <p:nvPicPr>
          <p:cNvPr id="7" name="Picture 6">
            <a:extLst>
              <a:ext uri="{FF2B5EF4-FFF2-40B4-BE49-F238E27FC236}">
                <a16:creationId xmlns:a16="http://schemas.microsoft.com/office/drawing/2014/main" id="{8F1C0554-F8A9-8119-408B-C0872BD2E427}"/>
              </a:ext>
            </a:extLst>
          </p:cNvPr>
          <p:cNvPicPr>
            <a:picLocks noChangeAspect="1"/>
          </p:cNvPicPr>
          <p:nvPr/>
        </p:nvPicPr>
        <p:blipFill rotWithShape="1">
          <a:blip r:embed="rId2"/>
          <a:srcRect t="19539"/>
          <a:stretch/>
        </p:blipFill>
        <p:spPr>
          <a:xfrm>
            <a:off x="456000" y="3263900"/>
            <a:ext cx="6429422" cy="2216149"/>
          </a:xfrm>
          <a:prstGeom prst="rect">
            <a:avLst/>
          </a:prstGeom>
        </p:spPr>
      </p:pic>
      <p:pic>
        <p:nvPicPr>
          <p:cNvPr id="9" name="Picture 8">
            <a:extLst>
              <a:ext uri="{FF2B5EF4-FFF2-40B4-BE49-F238E27FC236}">
                <a16:creationId xmlns:a16="http://schemas.microsoft.com/office/drawing/2014/main" id="{54339E23-187F-9727-65D5-81FCFBEDD7D0}"/>
              </a:ext>
            </a:extLst>
          </p:cNvPr>
          <p:cNvPicPr>
            <a:picLocks noChangeAspect="1"/>
          </p:cNvPicPr>
          <p:nvPr/>
        </p:nvPicPr>
        <p:blipFill>
          <a:blip r:embed="rId3"/>
          <a:stretch>
            <a:fillRect/>
          </a:stretch>
        </p:blipFill>
        <p:spPr>
          <a:xfrm>
            <a:off x="7805724" y="2878917"/>
            <a:ext cx="3743352" cy="2447943"/>
          </a:xfrm>
          <a:prstGeom prst="rect">
            <a:avLst/>
          </a:prstGeom>
        </p:spPr>
      </p:pic>
    </p:spTree>
    <p:extLst>
      <p:ext uri="{BB962C8B-B14F-4D97-AF65-F5344CB8AC3E}">
        <p14:creationId xmlns:p14="http://schemas.microsoft.com/office/powerpoint/2010/main" val="22081586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7C4BC-3DEF-1B86-954B-0871FE1BEF08}"/>
              </a:ext>
            </a:extLst>
          </p:cNvPr>
          <p:cNvSpPr>
            <a:spLocks noGrp="1"/>
          </p:cNvSpPr>
          <p:nvPr>
            <p:ph type="title"/>
          </p:nvPr>
        </p:nvSpPr>
        <p:spPr/>
        <p:txBody>
          <a:bodyPr/>
          <a:lstStyle/>
          <a:p>
            <a:r>
              <a:rPr lang="en-GB" dirty="0"/>
              <a:t>Misclassification error for Ridge Regression given log </a:t>
            </a:r>
            <a:r>
              <a:rPr lang="en-GB" dirty="0" err="1"/>
              <a:t>lamba</a:t>
            </a:r>
            <a:r>
              <a:rPr lang="en-GB" dirty="0"/>
              <a:t> value</a:t>
            </a:r>
          </a:p>
        </p:txBody>
      </p:sp>
      <p:pic>
        <p:nvPicPr>
          <p:cNvPr id="7" name="Picture 6">
            <a:extLst>
              <a:ext uri="{FF2B5EF4-FFF2-40B4-BE49-F238E27FC236}">
                <a16:creationId xmlns:a16="http://schemas.microsoft.com/office/drawing/2014/main" id="{74FE31B2-D8D0-3D2B-3997-331043D63049}"/>
              </a:ext>
            </a:extLst>
          </p:cNvPr>
          <p:cNvPicPr>
            <a:picLocks noChangeAspect="1"/>
          </p:cNvPicPr>
          <p:nvPr/>
        </p:nvPicPr>
        <p:blipFill>
          <a:blip r:embed="rId2"/>
          <a:stretch>
            <a:fillRect/>
          </a:stretch>
        </p:blipFill>
        <p:spPr>
          <a:xfrm>
            <a:off x="2087551" y="2565400"/>
            <a:ext cx="8208136" cy="4155854"/>
          </a:xfrm>
          <a:prstGeom prst="rect">
            <a:avLst/>
          </a:prstGeom>
        </p:spPr>
      </p:pic>
    </p:spTree>
    <p:extLst>
      <p:ext uri="{BB962C8B-B14F-4D97-AF65-F5344CB8AC3E}">
        <p14:creationId xmlns:p14="http://schemas.microsoft.com/office/powerpoint/2010/main" val="37232341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1C852-F5EF-7848-68C3-B3D3DD5C9307}"/>
              </a:ext>
            </a:extLst>
          </p:cNvPr>
          <p:cNvSpPr>
            <a:spLocks noGrp="1"/>
          </p:cNvSpPr>
          <p:nvPr>
            <p:ph type="title"/>
          </p:nvPr>
        </p:nvSpPr>
        <p:spPr/>
        <p:txBody>
          <a:bodyPr/>
          <a:lstStyle/>
          <a:p>
            <a:r>
              <a:rPr lang="en-GB" dirty="0"/>
              <a:t>Lasso Regression: Confusion Matrix</a:t>
            </a:r>
          </a:p>
        </p:txBody>
      </p:sp>
      <p:pic>
        <p:nvPicPr>
          <p:cNvPr id="7" name="Picture 6">
            <a:extLst>
              <a:ext uri="{FF2B5EF4-FFF2-40B4-BE49-F238E27FC236}">
                <a16:creationId xmlns:a16="http://schemas.microsoft.com/office/drawing/2014/main" id="{11AC99DE-2009-A6BB-74E3-D8F774F0099D}"/>
              </a:ext>
            </a:extLst>
          </p:cNvPr>
          <p:cNvPicPr>
            <a:picLocks noChangeAspect="1"/>
          </p:cNvPicPr>
          <p:nvPr/>
        </p:nvPicPr>
        <p:blipFill>
          <a:blip r:embed="rId2"/>
          <a:stretch>
            <a:fillRect/>
          </a:stretch>
        </p:blipFill>
        <p:spPr>
          <a:xfrm>
            <a:off x="456000" y="3176582"/>
            <a:ext cx="4988647" cy="2151068"/>
          </a:xfrm>
          <a:prstGeom prst="rect">
            <a:avLst/>
          </a:prstGeom>
        </p:spPr>
      </p:pic>
      <p:sp>
        <p:nvSpPr>
          <p:cNvPr id="8" name="TextBox 7">
            <a:extLst>
              <a:ext uri="{FF2B5EF4-FFF2-40B4-BE49-F238E27FC236}">
                <a16:creationId xmlns:a16="http://schemas.microsoft.com/office/drawing/2014/main" id="{837644D3-83D9-C10A-6C6B-2DC6468000F5}"/>
              </a:ext>
            </a:extLst>
          </p:cNvPr>
          <p:cNvSpPr txBox="1"/>
          <p:nvPr/>
        </p:nvSpPr>
        <p:spPr>
          <a:xfrm>
            <a:off x="6324000" y="3176582"/>
            <a:ext cx="2822553" cy="646331"/>
          </a:xfrm>
          <a:prstGeom prst="rect">
            <a:avLst/>
          </a:prstGeom>
          <a:noFill/>
        </p:spPr>
        <p:txBody>
          <a:bodyPr wrap="square">
            <a:spAutoFit/>
          </a:bodyPr>
          <a:lstStyle/>
          <a:p>
            <a:r>
              <a:rPr lang="it-IT" dirty="0" err="1"/>
              <a:t>Accuracy</a:t>
            </a:r>
            <a:r>
              <a:rPr lang="it-IT" dirty="0"/>
              <a:t>: 0.8822664</a:t>
            </a:r>
          </a:p>
          <a:p>
            <a:r>
              <a:rPr lang="it-IT" dirty="0" err="1"/>
              <a:t>Sensitivity</a:t>
            </a:r>
            <a:r>
              <a:rPr lang="it-IT" dirty="0"/>
              <a:t>: 0.3653846</a:t>
            </a:r>
            <a:endParaRPr lang="en-GB" dirty="0"/>
          </a:p>
        </p:txBody>
      </p:sp>
    </p:spTree>
    <p:extLst>
      <p:ext uri="{BB962C8B-B14F-4D97-AF65-F5344CB8AC3E}">
        <p14:creationId xmlns:p14="http://schemas.microsoft.com/office/powerpoint/2010/main" val="26291850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9CE06C-EAD9-7C4E-89D2-00740308E86F}"/>
              </a:ext>
            </a:extLst>
          </p:cNvPr>
          <p:cNvSpPr>
            <a:spLocks noGrp="1"/>
          </p:cNvSpPr>
          <p:nvPr>
            <p:ph sz="quarter" idx="10"/>
          </p:nvPr>
        </p:nvSpPr>
        <p:spPr>
          <a:xfrm>
            <a:off x="2695500" y="1960748"/>
            <a:ext cx="6801000" cy="4121726"/>
          </a:xfrm>
        </p:spPr>
        <p:txBody>
          <a:bodyPr/>
          <a:lstStyle/>
          <a:p>
            <a:r>
              <a:rPr lang="it-IT" dirty="0" err="1"/>
              <a:t>Table</a:t>
            </a:r>
            <a:r>
              <a:rPr lang="it-IT" dirty="0"/>
              <a:t> of </a:t>
            </a:r>
            <a:r>
              <a:rPr lang="it-IT" dirty="0" err="1"/>
              <a:t>contents</a:t>
            </a:r>
            <a:r>
              <a:rPr lang="it-IT" dirty="0"/>
              <a:t>:</a:t>
            </a:r>
          </a:p>
          <a:p>
            <a:pPr marL="457200" indent="-457200">
              <a:buFont typeface="Arial" panose="020B0604020202020204" pitchFamily="34" charset="0"/>
              <a:buChar char="•"/>
            </a:pPr>
            <a:endParaRPr lang="it-IT" dirty="0"/>
          </a:p>
          <a:p>
            <a:pPr marL="457200" indent="-457200">
              <a:buFont typeface="Arial" panose="020B0604020202020204" pitchFamily="34" charset="0"/>
              <a:buChar char="•"/>
            </a:pPr>
            <a:r>
              <a:rPr lang="it-IT" dirty="0"/>
              <a:t>LDA</a:t>
            </a:r>
          </a:p>
          <a:p>
            <a:pPr marL="457200" indent="-457200">
              <a:buFont typeface="Arial" panose="020B0604020202020204" pitchFamily="34" charset="0"/>
              <a:buChar char="•"/>
            </a:pPr>
            <a:r>
              <a:rPr lang="it-IT" dirty="0"/>
              <a:t>QDA</a:t>
            </a:r>
          </a:p>
          <a:p>
            <a:pPr marL="457200" indent="-457200">
              <a:buFont typeface="Arial" panose="020B0604020202020204" pitchFamily="34" charset="0"/>
              <a:buChar char="•"/>
            </a:pPr>
            <a:r>
              <a:rPr lang="en-GB" dirty="0"/>
              <a:t>K-NN</a:t>
            </a:r>
          </a:p>
          <a:p>
            <a:pPr marL="457200" indent="-457200">
              <a:buFont typeface="Arial" panose="020B0604020202020204" pitchFamily="34" charset="0"/>
              <a:buChar char="•"/>
            </a:pPr>
            <a:r>
              <a:rPr lang="en-GB" dirty="0"/>
              <a:t>The Naive Bayes model</a:t>
            </a:r>
          </a:p>
          <a:p>
            <a:pPr marL="457200" indent="-457200">
              <a:buFont typeface="Arial" panose="020B0604020202020204" pitchFamily="34" charset="0"/>
              <a:buChar char="•"/>
            </a:pPr>
            <a:r>
              <a:rPr lang="en-GB" dirty="0"/>
              <a:t>ROC</a:t>
            </a:r>
          </a:p>
          <a:p>
            <a:pPr marL="457200" indent="-457200">
              <a:buFont typeface="Arial" panose="020B0604020202020204" pitchFamily="34" charset="0"/>
              <a:buChar char="•"/>
            </a:pPr>
            <a:r>
              <a:rPr lang="en-GB" dirty="0"/>
              <a:t>Metric comparisons and Conclusions</a:t>
            </a:r>
          </a:p>
          <a:p>
            <a:pPr marL="457200" indent="-457200">
              <a:buFont typeface="Arial" panose="020B0604020202020204" pitchFamily="34" charset="0"/>
              <a:buChar char="•"/>
            </a:pPr>
            <a:endParaRPr lang="en-GB" dirty="0"/>
          </a:p>
        </p:txBody>
      </p:sp>
    </p:spTree>
    <p:extLst>
      <p:ext uri="{BB962C8B-B14F-4D97-AF65-F5344CB8AC3E}">
        <p14:creationId xmlns:p14="http://schemas.microsoft.com/office/powerpoint/2010/main" val="28128948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72563-C050-8D99-122A-704FBD7154CE}"/>
              </a:ext>
            </a:extLst>
          </p:cNvPr>
          <p:cNvSpPr>
            <a:spLocks noGrp="1"/>
          </p:cNvSpPr>
          <p:nvPr>
            <p:ph type="title"/>
          </p:nvPr>
        </p:nvSpPr>
        <p:spPr/>
        <p:txBody>
          <a:bodyPr/>
          <a:lstStyle/>
          <a:p>
            <a:r>
              <a:rPr lang="en-GB" b="1" dirty="0"/>
              <a:t>Linear Discriminant Analysis (LDA): assumptions</a:t>
            </a:r>
            <a:endParaRPr lang="en-GB" dirty="0"/>
          </a:p>
        </p:txBody>
      </p:sp>
      <p:sp>
        <p:nvSpPr>
          <p:cNvPr id="3" name="Content Placeholder 2">
            <a:extLst>
              <a:ext uri="{FF2B5EF4-FFF2-40B4-BE49-F238E27FC236}">
                <a16:creationId xmlns:a16="http://schemas.microsoft.com/office/drawing/2014/main" id="{1263CB5A-8364-1F27-D749-AF848CA92AAD}"/>
              </a:ext>
            </a:extLst>
          </p:cNvPr>
          <p:cNvSpPr>
            <a:spLocks noGrp="1"/>
          </p:cNvSpPr>
          <p:nvPr>
            <p:ph sz="quarter" idx="10"/>
          </p:nvPr>
        </p:nvSpPr>
        <p:spPr>
          <a:xfrm>
            <a:off x="660654" y="2237509"/>
            <a:ext cx="5663346" cy="4081034"/>
          </a:xfrm>
        </p:spPr>
        <p:txBody>
          <a:bodyPr>
            <a:normAutofit/>
          </a:bodyPr>
          <a:lstStyle/>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lvl="0" indent="-342900">
              <a:lnSpc>
                <a:spcPct val="107000"/>
              </a:lnSpc>
              <a:spcAft>
                <a:spcPts val="800"/>
              </a:spcAft>
              <a:buFont typeface="+mj-lt"/>
              <a:buAutoNum type="arabicPeriod"/>
            </a:pPr>
            <a:r>
              <a:rPr lang="en-GB" sz="1800" b="1" dirty="0"/>
              <a:t>Linearly Separated Classes</a:t>
            </a:r>
            <a:r>
              <a:rPr lang="en-GB" sz="1800" dirty="0"/>
              <a:t>: LDA assumes that the classes can be separated by linear boundaries.</a:t>
            </a:r>
            <a:endParaRPr lang="en-GB" sz="1800" b="1" dirty="0"/>
          </a:p>
          <a:p>
            <a:pPr lvl="0" indent="-342900">
              <a:lnSpc>
                <a:spcPct val="107000"/>
              </a:lnSpc>
              <a:spcAft>
                <a:spcPts val="800"/>
              </a:spcAft>
              <a:buFont typeface="+mj-lt"/>
              <a:buAutoNum type="arabicPeriod"/>
            </a:pPr>
            <a:r>
              <a:rPr lang="en-GB" sz="1800" b="1" dirty="0"/>
              <a:t>Multivariate Normality</a:t>
            </a:r>
            <a:r>
              <a:rPr lang="en-GB" sz="1800" dirty="0"/>
              <a:t>: LDA performs best when the sample size is small and predictor distributions in each class are approximately normal.</a:t>
            </a:r>
            <a:endParaRPr lang="en-GB" sz="1800" b="1" dirty="0"/>
          </a:p>
          <a:p>
            <a:pPr lvl="0" indent="-342900">
              <a:lnSpc>
                <a:spcPct val="107000"/>
              </a:lnSpc>
              <a:spcAft>
                <a:spcPts val="800"/>
              </a:spcAft>
              <a:buFont typeface="+mj-lt"/>
              <a:buAutoNum type="arabicPeriod"/>
            </a:pPr>
            <a:r>
              <a:rPr lang="en-GB" sz="1800" b="1" dirty="0"/>
              <a:t>Homoscedasticity</a:t>
            </a:r>
            <a:r>
              <a:rPr lang="en-GB" sz="1800" dirty="0"/>
              <a:t>: LDA assumes that all covariates have the same variance.</a:t>
            </a:r>
          </a:p>
          <a:p>
            <a:pPr lvl="0" indent="-342900">
              <a:lnSpc>
                <a:spcPct val="107000"/>
              </a:lnSpc>
              <a:spcAft>
                <a:spcPts val="800"/>
              </a:spcAft>
              <a:buFont typeface="+mj-lt"/>
              <a:buAutoNum type="arabicPeriod"/>
            </a:pPr>
            <a:r>
              <a:rPr lang="en-GB" sz="1800" b="1" dirty="0"/>
              <a:t>Independence of Predictors</a:t>
            </a:r>
            <a:r>
              <a:rPr lang="en-GB" sz="1800" dirty="0"/>
              <a:t>: LDA works best with independent predictor variables.</a:t>
            </a:r>
          </a:p>
        </p:txBody>
      </p:sp>
      <p:pic>
        <p:nvPicPr>
          <p:cNvPr id="1027" name="Picture 3" descr="The Complete Guide to Classification in Python | by Marco Peixeiro |  Towards Data Science">
            <a:extLst>
              <a:ext uri="{FF2B5EF4-FFF2-40B4-BE49-F238E27FC236}">
                <a16:creationId xmlns:a16="http://schemas.microsoft.com/office/drawing/2014/main" id="{3D8EE6F4-94FD-F2CE-C063-CD2D510C90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44937" y="2515471"/>
            <a:ext cx="2437251" cy="3685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0555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BA0F2-3796-63D2-35B0-F505C7D4FF84}"/>
              </a:ext>
            </a:extLst>
          </p:cNvPr>
          <p:cNvSpPr>
            <a:spLocks noGrp="1"/>
          </p:cNvSpPr>
          <p:nvPr>
            <p:ph type="title"/>
          </p:nvPr>
        </p:nvSpPr>
        <p:spPr/>
        <p:txBody>
          <a:bodyPr/>
          <a:lstStyle/>
          <a:p>
            <a:r>
              <a:rPr lang="it-IT" b="1" dirty="0" err="1"/>
              <a:t>Bankrupcty</a:t>
            </a:r>
            <a:endParaRPr lang="it-IT" dirty="0"/>
          </a:p>
        </p:txBody>
      </p:sp>
      <p:sp>
        <p:nvSpPr>
          <p:cNvPr id="4" name="Content Placeholder 3">
            <a:extLst>
              <a:ext uri="{FF2B5EF4-FFF2-40B4-BE49-F238E27FC236}">
                <a16:creationId xmlns:a16="http://schemas.microsoft.com/office/drawing/2014/main" id="{C48769D2-D2D6-8303-503C-780C82C4031F}"/>
              </a:ext>
            </a:extLst>
          </p:cNvPr>
          <p:cNvSpPr>
            <a:spLocks noGrp="1"/>
          </p:cNvSpPr>
          <p:nvPr>
            <p:ph sz="quarter" idx="11"/>
          </p:nvPr>
        </p:nvSpPr>
        <p:spPr>
          <a:xfrm>
            <a:off x="685800" y="2341221"/>
            <a:ext cx="5252421" cy="2456690"/>
          </a:xfrm>
        </p:spPr>
        <p:txBody>
          <a:bodyPr>
            <a:normAutofit fontScale="85000" lnSpcReduction="20000"/>
          </a:bodyPr>
          <a:lstStyle/>
          <a:p>
            <a:pPr marL="228600" indent="-228600">
              <a:lnSpc>
                <a:spcPct val="100000"/>
              </a:lnSpc>
              <a:buFont typeface="Arial" panose="020B0604020202020204" pitchFamily="34" charset="0"/>
              <a:buChar char="•"/>
            </a:pPr>
            <a:r>
              <a:rPr lang="en-GB" b="1" dirty="0">
                <a:latin typeface="Arial" panose="020B0604020202020204" pitchFamily="34" charset="0"/>
                <a:ea typeface="Verdana" panose="020B0604030504040204" pitchFamily="34" charset="0"/>
              </a:rPr>
              <a:t>Credit risk and corporate bankruptcy </a:t>
            </a:r>
            <a:r>
              <a:rPr lang="en-GB" dirty="0">
                <a:latin typeface="Arial" panose="020B0604020202020204" pitchFamily="34" charset="0"/>
                <a:ea typeface="Verdana" panose="020B0604030504040204" pitchFamily="34" charset="0"/>
              </a:rPr>
              <a:t>are significant topics in finance and business.</a:t>
            </a:r>
          </a:p>
          <a:p>
            <a:pPr marL="228600" indent="-228600">
              <a:lnSpc>
                <a:spcPct val="100000"/>
              </a:lnSpc>
              <a:buFont typeface="Arial" panose="020B0604020202020204" pitchFamily="34" charset="0"/>
              <a:buChar char="•"/>
            </a:pPr>
            <a:r>
              <a:rPr lang="en-GB" dirty="0">
                <a:latin typeface="Arial" panose="020B0604020202020204" pitchFamily="34" charset="0"/>
                <a:ea typeface="Verdana" panose="020B0604030504040204" pitchFamily="34" charset="0"/>
              </a:rPr>
              <a:t>Corporate bankruptcy occurs when a company is </a:t>
            </a:r>
            <a:r>
              <a:rPr lang="en-GB" b="1" dirty="0">
                <a:latin typeface="Arial" panose="020B0604020202020204" pitchFamily="34" charset="0"/>
                <a:ea typeface="Verdana" panose="020B0604030504040204" pitchFamily="34" charset="0"/>
              </a:rPr>
              <a:t>financially insolvent, unable to meet its obligations.</a:t>
            </a:r>
          </a:p>
          <a:p>
            <a:endParaRPr lang="it-IT" dirty="0"/>
          </a:p>
        </p:txBody>
      </p:sp>
      <p:sp>
        <p:nvSpPr>
          <p:cNvPr id="5" name="Content Placeholder 4">
            <a:extLst>
              <a:ext uri="{FF2B5EF4-FFF2-40B4-BE49-F238E27FC236}">
                <a16:creationId xmlns:a16="http://schemas.microsoft.com/office/drawing/2014/main" id="{599A74A0-4A96-1010-E1FD-924273482D2F}"/>
              </a:ext>
            </a:extLst>
          </p:cNvPr>
          <p:cNvSpPr>
            <a:spLocks noGrp="1"/>
          </p:cNvSpPr>
          <p:nvPr>
            <p:ph sz="quarter" idx="12"/>
          </p:nvPr>
        </p:nvSpPr>
        <p:spPr>
          <a:xfrm>
            <a:off x="1355464" y="5249732"/>
            <a:ext cx="3641410" cy="1321942"/>
          </a:xfrm>
        </p:spPr>
        <p:txBody>
          <a:bodyPr>
            <a:normAutofit/>
          </a:bodyPr>
          <a:lstStyle/>
          <a:p>
            <a:endParaRPr lang="en-GB" sz="1800" dirty="0">
              <a:latin typeface="Arial" panose="020B0604020202020204" pitchFamily="34" charset="0"/>
              <a:ea typeface="Verdana" panose="020B0604030504040204" pitchFamily="34" charset="0"/>
            </a:endParaRPr>
          </a:p>
        </p:txBody>
      </p:sp>
      <p:pic>
        <p:nvPicPr>
          <p:cNvPr id="1026" name="Picture 2" descr="Bankruptcy Alternatives If You Can't Afford It or Don't Qualify">
            <a:extLst>
              <a:ext uri="{FF2B5EF4-FFF2-40B4-BE49-F238E27FC236}">
                <a16:creationId xmlns:a16="http://schemas.microsoft.com/office/drawing/2014/main" id="{8F2B7029-0685-0CAB-2301-395D512C8007}"/>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7441005" y="2341221"/>
            <a:ext cx="3860800" cy="3586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7325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708E6-FC8C-6822-865B-8840003BEB88}"/>
              </a:ext>
            </a:extLst>
          </p:cNvPr>
          <p:cNvSpPr>
            <a:spLocks noGrp="1"/>
          </p:cNvSpPr>
          <p:nvPr>
            <p:ph type="title"/>
          </p:nvPr>
        </p:nvSpPr>
        <p:spPr/>
        <p:txBody>
          <a:bodyPr/>
          <a:lstStyle/>
          <a:p>
            <a:r>
              <a:rPr lang="en-GB" b="1" dirty="0"/>
              <a:t>Linear Discriminant Analysis (LDA): Normality check</a:t>
            </a:r>
            <a:endParaRPr lang="en-GB" dirty="0"/>
          </a:p>
        </p:txBody>
      </p:sp>
      <p:sp>
        <p:nvSpPr>
          <p:cNvPr id="10" name="TextBox 9">
            <a:extLst>
              <a:ext uri="{FF2B5EF4-FFF2-40B4-BE49-F238E27FC236}">
                <a16:creationId xmlns:a16="http://schemas.microsoft.com/office/drawing/2014/main" id="{458C264A-8E15-930E-59CF-D632F1AE3377}"/>
              </a:ext>
            </a:extLst>
          </p:cNvPr>
          <p:cNvSpPr txBox="1"/>
          <p:nvPr/>
        </p:nvSpPr>
        <p:spPr>
          <a:xfrm flipH="1">
            <a:off x="456000" y="2342803"/>
            <a:ext cx="494031" cy="369332"/>
          </a:xfrm>
          <a:prstGeom prst="rect">
            <a:avLst/>
          </a:prstGeom>
          <a:noFill/>
        </p:spPr>
        <p:txBody>
          <a:bodyPr wrap="square" rtlCol="0">
            <a:spAutoFit/>
          </a:bodyPr>
          <a:lstStyle/>
          <a:p>
            <a:r>
              <a:rPr lang="it-IT" b="1" dirty="0"/>
              <a:t>R1</a:t>
            </a:r>
            <a:endParaRPr lang="en-GB" b="1" dirty="0"/>
          </a:p>
        </p:txBody>
      </p:sp>
      <p:pic>
        <p:nvPicPr>
          <p:cNvPr id="4" name="Picture 3">
            <a:extLst>
              <a:ext uri="{FF2B5EF4-FFF2-40B4-BE49-F238E27FC236}">
                <a16:creationId xmlns:a16="http://schemas.microsoft.com/office/drawing/2014/main" id="{4D49ADD3-F579-1836-ABF9-1FCD3A672B5F}"/>
              </a:ext>
            </a:extLst>
          </p:cNvPr>
          <p:cNvPicPr>
            <a:picLocks noChangeAspect="1"/>
          </p:cNvPicPr>
          <p:nvPr/>
        </p:nvPicPr>
        <p:blipFill>
          <a:blip r:embed="rId3"/>
          <a:stretch>
            <a:fillRect/>
          </a:stretch>
        </p:blipFill>
        <p:spPr>
          <a:xfrm>
            <a:off x="1067497" y="3083049"/>
            <a:ext cx="5336888" cy="3418677"/>
          </a:xfrm>
          <a:prstGeom prst="rect">
            <a:avLst/>
          </a:prstGeom>
        </p:spPr>
      </p:pic>
      <p:pic>
        <p:nvPicPr>
          <p:cNvPr id="6" name="Picture 5">
            <a:extLst>
              <a:ext uri="{FF2B5EF4-FFF2-40B4-BE49-F238E27FC236}">
                <a16:creationId xmlns:a16="http://schemas.microsoft.com/office/drawing/2014/main" id="{C656633C-8377-5DED-237F-E06CFABF5D50}"/>
              </a:ext>
            </a:extLst>
          </p:cNvPr>
          <p:cNvPicPr>
            <a:picLocks noChangeAspect="1"/>
          </p:cNvPicPr>
          <p:nvPr/>
        </p:nvPicPr>
        <p:blipFill>
          <a:blip r:embed="rId4"/>
          <a:stretch>
            <a:fillRect/>
          </a:stretch>
        </p:blipFill>
        <p:spPr>
          <a:xfrm>
            <a:off x="6404385" y="2965779"/>
            <a:ext cx="5160451" cy="3396123"/>
          </a:xfrm>
          <a:prstGeom prst="rect">
            <a:avLst/>
          </a:prstGeom>
        </p:spPr>
      </p:pic>
      <p:sp>
        <p:nvSpPr>
          <p:cNvPr id="14" name="TextBox 13">
            <a:extLst>
              <a:ext uri="{FF2B5EF4-FFF2-40B4-BE49-F238E27FC236}">
                <a16:creationId xmlns:a16="http://schemas.microsoft.com/office/drawing/2014/main" id="{C0ECF456-A93D-C52B-DA86-23CFB032155E}"/>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6" name="TextBox 15">
            <a:extLst>
              <a:ext uri="{FF2B5EF4-FFF2-40B4-BE49-F238E27FC236}">
                <a16:creationId xmlns:a16="http://schemas.microsoft.com/office/drawing/2014/main" id="{0A9F631D-E188-488E-DA96-DB1CA23B0145}"/>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spTree>
    <p:extLst>
      <p:ext uri="{BB962C8B-B14F-4D97-AF65-F5344CB8AC3E}">
        <p14:creationId xmlns:p14="http://schemas.microsoft.com/office/powerpoint/2010/main" val="26242598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A9382-6EA9-098B-D656-411E6E5D26DE}"/>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46B88CF6-8DC1-8661-4C8A-C3F6CF2EEA41}"/>
              </a:ext>
            </a:extLst>
          </p:cNvPr>
          <p:cNvSpPr txBox="1"/>
          <p:nvPr/>
        </p:nvSpPr>
        <p:spPr>
          <a:xfrm flipH="1">
            <a:off x="456000" y="2342803"/>
            <a:ext cx="494031" cy="369332"/>
          </a:xfrm>
          <a:prstGeom prst="rect">
            <a:avLst/>
          </a:prstGeom>
          <a:noFill/>
        </p:spPr>
        <p:txBody>
          <a:bodyPr wrap="square" rtlCol="0">
            <a:spAutoFit/>
          </a:bodyPr>
          <a:lstStyle/>
          <a:p>
            <a:r>
              <a:rPr lang="it-IT" b="1" dirty="0"/>
              <a:t>R2</a:t>
            </a:r>
            <a:endParaRPr lang="en-GB" b="1" dirty="0"/>
          </a:p>
        </p:txBody>
      </p:sp>
      <p:pic>
        <p:nvPicPr>
          <p:cNvPr id="5" name="Picture 4">
            <a:extLst>
              <a:ext uri="{FF2B5EF4-FFF2-40B4-BE49-F238E27FC236}">
                <a16:creationId xmlns:a16="http://schemas.microsoft.com/office/drawing/2014/main" id="{AD72962C-6EE5-93AF-2767-EE4C6EFB0A1F}"/>
              </a:ext>
            </a:extLst>
          </p:cNvPr>
          <p:cNvPicPr>
            <a:picLocks noChangeAspect="1"/>
          </p:cNvPicPr>
          <p:nvPr/>
        </p:nvPicPr>
        <p:blipFill>
          <a:blip r:embed="rId3"/>
          <a:stretch>
            <a:fillRect/>
          </a:stretch>
        </p:blipFill>
        <p:spPr>
          <a:xfrm>
            <a:off x="879764" y="3018289"/>
            <a:ext cx="5216236" cy="3447035"/>
          </a:xfrm>
          <a:prstGeom prst="rect">
            <a:avLst/>
          </a:prstGeom>
        </p:spPr>
      </p:pic>
      <p:pic>
        <p:nvPicPr>
          <p:cNvPr id="8" name="Picture 7">
            <a:extLst>
              <a:ext uri="{FF2B5EF4-FFF2-40B4-BE49-F238E27FC236}">
                <a16:creationId xmlns:a16="http://schemas.microsoft.com/office/drawing/2014/main" id="{265A708D-9CAA-292E-DD36-24749FC2B77E}"/>
              </a:ext>
            </a:extLst>
          </p:cNvPr>
          <p:cNvPicPr>
            <a:picLocks noChangeAspect="1"/>
          </p:cNvPicPr>
          <p:nvPr/>
        </p:nvPicPr>
        <p:blipFill>
          <a:blip r:embed="rId4"/>
          <a:stretch>
            <a:fillRect/>
          </a:stretch>
        </p:blipFill>
        <p:spPr>
          <a:xfrm>
            <a:off x="6420587" y="3161154"/>
            <a:ext cx="5092539" cy="3298104"/>
          </a:xfrm>
          <a:prstGeom prst="rect">
            <a:avLst/>
          </a:prstGeom>
        </p:spPr>
      </p:pic>
      <p:sp>
        <p:nvSpPr>
          <p:cNvPr id="12" name="TextBox 11">
            <a:extLst>
              <a:ext uri="{FF2B5EF4-FFF2-40B4-BE49-F238E27FC236}">
                <a16:creationId xmlns:a16="http://schemas.microsoft.com/office/drawing/2014/main" id="{3A0D3040-BC88-12F8-5986-8FF6C314DB71}"/>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3" name="TextBox 12">
            <a:extLst>
              <a:ext uri="{FF2B5EF4-FFF2-40B4-BE49-F238E27FC236}">
                <a16:creationId xmlns:a16="http://schemas.microsoft.com/office/drawing/2014/main" id="{E56F79CF-B657-8775-D391-FEDA17BEBC51}"/>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spTree>
    <p:extLst>
      <p:ext uri="{BB962C8B-B14F-4D97-AF65-F5344CB8AC3E}">
        <p14:creationId xmlns:p14="http://schemas.microsoft.com/office/powerpoint/2010/main" val="35551577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2CC3F-9FAB-589D-88F1-147CFDFC9DC7}"/>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102CE16F-71D8-D0DE-FEA3-717B277D4280}"/>
              </a:ext>
            </a:extLst>
          </p:cNvPr>
          <p:cNvSpPr txBox="1"/>
          <p:nvPr/>
        </p:nvSpPr>
        <p:spPr>
          <a:xfrm flipH="1">
            <a:off x="456000" y="2342803"/>
            <a:ext cx="494031" cy="369332"/>
          </a:xfrm>
          <a:prstGeom prst="rect">
            <a:avLst/>
          </a:prstGeom>
          <a:noFill/>
        </p:spPr>
        <p:txBody>
          <a:bodyPr wrap="square" rtlCol="0">
            <a:spAutoFit/>
          </a:bodyPr>
          <a:lstStyle/>
          <a:p>
            <a:r>
              <a:rPr lang="it-IT" b="1" dirty="0"/>
              <a:t>R3</a:t>
            </a:r>
            <a:endParaRPr lang="en-GB" b="1" dirty="0"/>
          </a:p>
        </p:txBody>
      </p:sp>
      <p:pic>
        <p:nvPicPr>
          <p:cNvPr id="5" name="Picture 4">
            <a:extLst>
              <a:ext uri="{FF2B5EF4-FFF2-40B4-BE49-F238E27FC236}">
                <a16:creationId xmlns:a16="http://schemas.microsoft.com/office/drawing/2014/main" id="{4DD88CCF-94C5-D135-D2AB-724095055D4B}"/>
              </a:ext>
            </a:extLst>
          </p:cNvPr>
          <p:cNvPicPr>
            <a:picLocks noChangeAspect="1"/>
          </p:cNvPicPr>
          <p:nvPr/>
        </p:nvPicPr>
        <p:blipFill>
          <a:blip r:embed="rId3"/>
          <a:stretch>
            <a:fillRect/>
          </a:stretch>
        </p:blipFill>
        <p:spPr>
          <a:xfrm>
            <a:off x="504945" y="3157828"/>
            <a:ext cx="5417386" cy="3555436"/>
          </a:xfrm>
          <a:prstGeom prst="rect">
            <a:avLst/>
          </a:prstGeom>
        </p:spPr>
      </p:pic>
      <p:pic>
        <p:nvPicPr>
          <p:cNvPr id="8" name="Picture 7">
            <a:extLst>
              <a:ext uri="{FF2B5EF4-FFF2-40B4-BE49-F238E27FC236}">
                <a16:creationId xmlns:a16="http://schemas.microsoft.com/office/drawing/2014/main" id="{0D7E8B94-F968-04CF-DB01-C34DBB38F35E}"/>
              </a:ext>
            </a:extLst>
          </p:cNvPr>
          <p:cNvPicPr>
            <a:picLocks noChangeAspect="1"/>
          </p:cNvPicPr>
          <p:nvPr/>
        </p:nvPicPr>
        <p:blipFill>
          <a:blip r:embed="rId4"/>
          <a:stretch>
            <a:fillRect/>
          </a:stretch>
        </p:blipFill>
        <p:spPr>
          <a:xfrm>
            <a:off x="6271758" y="3054369"/>
            <a:ext cx="5594660" cy="3803631"/>
          </a:xfrm>
          <a:prstGeom prst="rect">
            <a:avLst/>
          </a:prstGeom>
        </p:spPr>
      </p:pic>
      <p:sp>
        <p:nvSpPr>
          <p:cNvPr id="12" name="TextBox 11">
            <a:extLst>
              <a:ext uri="{FF2B5EF4-FFF2-40B4-BE49-F238E27FC236}">
                <a16:creationId xmlns:a16="http://schemas.microsoft.com/office/drawing/2014/main" id="{FE2F43DA-54EF-6346-9A80-1EC5B5A6E397}"/>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3" name="TextBox 12">
            <a:extLst>
              <a:ext uri="{FF2B5EF4-FFF2-40B4-BE49-F238E27FC236}">
                <a16:creationId xmlns:a16="http://schemas.microsoft.com/office/drawing/2014/main" id="{86D5995B-5C9B-D133-30E8-09F625173A6A}"/>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spTree>
    <p:extLst>
      <p:ext uri="{BB962C8B-B14F-4D97-AF65-F5344CB8AC3E}">
        <p14:creationId xmlns:p14="http://schemas.microsoft.com/office/powerpoint/2010/main" val="33128959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9726A-FA37-D416-5EDA-4F839EE243B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B4F86D78-0174-A829-9AB6-A00B08A49D83}"/>
              </a:ext>
            </a:extLst>
          </p:cNvPr>
          <p:cNvSpPr txBox="1"/>
          <p:nvPr/>
        </p:nvSpPr>
        <p:spPr>
          <a:xfrm flipH="1">
            <a:off x="456000" y="2342803"/>
            <a:ext cx="494031" cy="369332"/>
          </a:xfrm>
          <a:prstGeom prst="rect">
            <a:avLst/>
          </a:prstGeom>
          <a:noFill/>
        </p:spPr>
        <p:txBody>
          <a:bodyPr wrap="square" rtlCol="0">
            <a:spAutoFit/>
          </a:bodyPr>
          <a:lstStyle/>
          <a:p>
            <a:r>
              <a:rPr lang="it-IT" b="1" dirty="0"/>
              <a:t>R4</a:t>
            </a:r>
            <a:endParaRPr lang="en-GB" b="1" dirty="0"/>
          </a:p>
        </p:txBody>
      </p:sp>
      <p:pic>
        <p:nvPicPr>
          <p:cNvPr id="5" name="Picture 4">
            <a:extLst>
              <a:ext uri="{FF2B5EF4-FFF2-40B4-BE49-F238E27FC236}">
                <a16:creationId xmlns:a16="http://schemas.microsoft.com/office/drawing/2014/main" id="{D4C8813C-B7D4-306F-E10E-D6A5034C16DA}"/>
              </a:ext>
            </a:extLst>
          </p:cNvPr>
          <p:cNvPicPr>
            <a:picLocks noChangeAspect="1"/>
          </p:cNvPicPr>
          <p:nvPr/>
        </p:nvPicPr>
        <p:blipFill>
          <a:blip r:embed="rId2"/>
          <a:stretch>
            <a:fillRect/>
          </a:stretch>
        </p:blipFill>
        <p:spPr>
          <a:xfrm>
            <a:off x="456001" y="3192819"/>
            <a:ext cx="5475370" cy="3665182"/>
          </a:xfrm>
          <a:prstGeom prst="rect">
            <a:avLst/>
          </a:prstGeom>
        </p:spPr>
      </p:pic>
      <p:pic>
        <p:nvPicPr>
          <p:cNvPr id="8" name="Picture 7">
            <a:extLst>
              <a:ext uri="{FF2B5EF4-FFF2-40B4-BE49-F238E27FC236}">
                <a16:creationId xmlns:a16="http://schemas.microsoft.com/office/drawing/2014/main" id="{76FD2458-1014-1C8F-E49A-B772F2D9BF49}"/>
              </a:ext>
            </a:extLst>
          </p:cNvPr>
          <p:cNvPicPr>
            <a:picLocks noChangeAspect="1"/>
          </p:cNvPicPr>
          <p:nvPr/>
        </p:nvPicPr>
        <p:blipFill>
          <a:blip r:embed="rId3"/>
          <a:stretch>
            <a:fillRect/>
          </a:stretch>
        </p:blipFill>
        <p:spPr>
          <a:xfrm>
            <a:off x="6096000" y="3169483"/>
            <a:ext cx="5541818" cy="3688517"/>
          </a:xfrm>
          <a:prstGeom prst="rect">
            <a:avLst/>
          </a:prstGeom>
        </p:spPr>
      </p:pic>
      <p:sp>
        <p:nvSpPr>
          <p:cNvPr id="12" name="TextBox 11">
            <a:extLst>
              <a:ext uri="{FF2B5EF4-FFF2-40B4-BE49-F238E27FC236}">
                <a16:creationId xmlns:a16="http://schemas.microsoft.com/office/drawing/2014/main" id="{00E21C80-818F-C720-90C8-8BFF7CE1B371}"/>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3" name="TextBox 12">
            <a:extLst>
              <a:ext uri="{FF2B5EF4-FFF2-40B4-BE49-F238E27FC236}">
                <a16:creationId xmlns:a16="http://schemas.microsoft.com/office/drawing/2014/main" id="{BF055A80-EDAA-99A3-75FB-839226E0F105}"/>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spTree>
    <p:extLst>
      <p:ext uri="{BB962C8B-B14F-4D97-AF65-F5344CB8AC3E}">
        <p14:creationId xmlns:p14="http://schemas.microsoft.com/office/powerpoint/2010/main" val="1352697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6000" y="2342803"/>
            <a:ext cx="494031" cy="369332"/>
          </a:xfrm>
          <a:prstGeom prst="rect">
            <a:avLst/>
          </a:prstGeom>
          <a:noFill/>
        </p:spPr>
        <p:txBody>
          <a:bodyPr wrap="square" rtlCol="0">
            <a:spAutoFit/>
          </a:bodyPr>
          <a:lstStyle/>
          <a:p>
            <a:r>
              <a:rPr lang="it-IT" b="1" dirty="0"/>
              <a:t>R5</a:t>
            </a:r>
            <a:endParaRPr lang="en-GB" b="1" dirty="0"/>
          </a:p>
        </p:txBody>
      </p:sp>
      <p:pic>
        <p:nvPicPr>
          <p:cNvPr id="5" name="Picture 4">
            <a:extLst>
              <a:ext uri="{FF2B5EF4-FFF2-40B4-BE49-F238E27FC236}">
                <a16:creationId xmlns:a16="http://schemas.microsoft.com/office/drawing/2014/main" id="{A6BB417E-CF56-AB85-D709-B9E2C975D5E6}"/>
              </a:ext>
            </a:extLst>
          </p:cNvPr>
          <p:cNvPicPr>
            <a:picLocks noChangeAspect="1"/>
          </p:cNvPicPr>
          <p:nvPr/>
        </p:nvPicPr>
        <p:blipFill>
          <a:blip r:embed="rId2"/>
          <a:stretch>
            <a:fillRect/>
          </a:stretch>
        </p:blipFill>
        <p:spPr>
          <a:xfrm>
            <a:off x="469274" y="3144982"/>
            <a:ext cx="5587729" cy="3713018"/>
          </a:xfrm>
          <a:prstGeom prst="rect">
            <a:avLst/>
          </a:prstGeom>
        </p:spPr>
      </p:pic>
      <p:pic>
        <p:nvPicPr>
          <p:cNvPr id="13" name="Picture 12">
            <a:extLst>
              <a:ext uri="{FF2B5EF4-FFF2-40B4-BE49-F238E27FC236}">
                <a16:creationId xmlns:a16="http://schemas.microsoft.com/office/drawing/2014/main" id="{F24ED9A8-0AE4-DAE5-8751-42623473BB90}"/>
              </a:ext>
            </a:extLst>
          </p:cNvPr>
          <p:cNvPicPr>
            <a:picLocks noChangeAspect="1"/>
          </p:cNvPicPr>
          <p:nvPr/>
        </p:nvPicPr>
        <p:blipFill>
          <a:blip r:embed="rId3"/>
          <a:stretch>
            <a:fillRect/>
          </a:stretch>
        </p:blipFill>
        <p:spPr>
          <a:xfrm>
            <a:off x="6161736" y="3144982"/>
            <a:ext cx="5618444" cy="3699727"/>
          </a:xfrm>
          <a:prstGeom prst="rect">
            <a:avLst/>
          </a:prstGeom>
        </p:spPr>
      </p:pic>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spTree>
    <p:extLst>
      <p:ext uri="{BB962C8B-B14F-4D97-AF65-F5344CB8AC3E}">
        <p14:creationId xmlns:p14="http://schemas.microsoft.com/office/powerpoint/2010/main" val="13569391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6000" y="2342803"/>
            <a:ext cx="494031" cy="369332"/>
          </a:xfrm>
          <a:prstGeom prst="rect">
            <a:avLst/>
          </a:prstGeom>
          <a:noFill/>
        </p:spPr>
        <p:txBody>
          <a:bodyPr wrap="square" rtlCol="0">
            <a:spAutoFit/>
          </a:bodyPr>
          <a:lstStyle/>
          <a:p>
            <a:r>
              <a:rPr lang="it-IT" b="1" dirty="0"/>
              <a:t>R6</a:t>
            </a:r>
            <a:endParaRPr lang="en-GB" b="1" dirty="0"/>
          </a:p>
        </p:txBody>
      </p:sp>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pic>
        <p:nvPicPr>
          <p:cNvPr id="6" name="Picture 5">
            <a:extLst>
              <a:ext uri="{FF2B5EF4-FFF2-40B4-BE49-F238E27FC236}">
                <a16:creationId xmlns:a16="http://schemas.microsoft.com/office/drawing/2014/main" id="{84EB3EB5-8F4D-2415-54D2-2025E3694AAB}"/>
              </a:ext>
            </a:extLst>
          </p:cNvPr>
          <p:cNvPicPr>
            <a:picLocks noChangeAspect="1"/>
          </p:cNvPicPr>
          <p:nvPr/>
        </p:nvPicPr>
        <p:blipFill>
          <a:blip r:embed="rId3"/>
          <a:stretch>
            <a:fillRect/>
          </a:stretch>
        </p:blipFill>
        <p:spPr>
          <a:xfrm>
            <a:off x="605200" y="3162966"/>
            <a:ext cx="5644894" cy="3671476"/>
          </a:xfrm>
          <a:prstGeom prst="rect">
            <a:avLst/>
          </a:prstGeom>
        </p:spPr>
      </p:pic>
      <p:pic>
        <p:nvPicPr>
          <p:cNvPr id="8" name="Picture 7">
            <a:extLst>
              <a:ext uri="{FF2B5EF4-FFF2-40B4-BE49-F238E27FC236}">
                <a16:creationId xmlns:a16="http://schemas.microsoft.com/office/drawing/2014/main" id="{3936E403-1CD1-D333-DF46-C021097448E9}"/>
              </a:ext>
            </a:extLst>
          </p:cNvPr>
          <p:cNvPicPr>
            <a:picLocks noChangeAspect="1"/>
          </p:cNvPicPr>
          <p:nvPr/>
        </p:nvPicPr>
        <p:blipFill>
          <a:blip r:embed="rId4"/>
          <a:stretch>
            <a:fillRect/>
          </a:stretch>
        </p:blipFill>
        <p:spPr>
          <a:xfrm>
            <a:off x="6280360" y="3083048"/>
            <a:ext cx="5509858" cy="3751393"/>
          </a:xfrm>
          <a:prstGeom prst="rect">
            <a:avLst/>
          </a:prstGeom>
        </p:spPr>
      </p:pic>
    </p:spTree>
    <p:extLst>
      <p:ext uri="{BB962C8B-B14F-4D97-AF65-F5344CB8AC3E}">
        <p14:creationId xmlns:p14="http://schemas.microsoft.com/office/powerpoint/2010/main" val="23300900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6000" y="2342803"/>
            <a:ext cx="494031" cy="369332"/>
          </a:xfrm>
          <a:prstGeom prst="rect">
            <a:avLst/>
          </a:prstGeom>
          <a:noFill/>
        </p:spPr>
        <p:txBody>
          <a:bodyPr wrap="square" rtlCol="0">
            <a:spAutoFit/>
          </a:bodyPr>
          <a:lstStyle/>
          <a:p>
            <a:r>
              <a:rPr lang="it-IT" b="1" dirty="0"/>
              <a:t>R7</a:t>
            </a:r>
            <a:endParaRPr lang="en-GB" b="1" dirty="0"/>
          </a:p>
        </p:txBody>
      </p:sp>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pic>
        <p:nvPicPr>
          <p:cNvPr id="6" name="Picture 5">
            <a:extLst>
              <a:ext uri="{FF2B5EF4-FFF2-40B4-BE49-F238E27FC236}">
                <a16:creationId xmlns:a16="http://schemas.microsoft.com/office/drawing/2014/main" id="{86B9EEF6-DC9F-2F52-A7C7-8DB16FE0B140}"/>
              </a:ext>
            </a:extLst>
          </p:cNvPr>
          <p:cNvPicPr>
            <a:picLocks noChangeAspect="1"/>
          </p:cNvPicPr>
          <p:nvPr/>
        </p:nvPicPr>
        <p:blipFill>
          <a:blip r:embed="rId3"/>
          <a:stretch>
            <a:fillRect/>
          </a:stretch>
        </p:blipFill>
        <p:spPr>
          <a:xfrm>
            <a:off x="456000" y="3007288"/>
            <a:ext cx="5776068" cy="3850712"/>
          </a:xfrm>
          <a:prstGeom prst="rect">
            <a:avLst/>
          </a:prstGeom>
        </p:spPr>
      </p:pic>
      <p:pic>
        <p:nvPicPr>
          <p:cNvPr id="8" name="Picture 7">
            <a:extLst>
              <a:ext uri="{FF2B5EF4-FFF2-40B4-BE49-F238E27FC236}">
                <a16:creationId xmlns:a16="http://schemas.microsoft.com/office/drawing/2014/main" id="{AC2AA97B-0F1E-413B-9184-06FC13FE2BFA}"/>
              </a:ext>
            </a:extLst>
          </p:cNvPr>
          <p:cNvPicPr>
            <a:picLocks noChangeAspect="1"/>
          </p:cNvPicPr>
          <p:nvPr/>
        </p:nvPicPr>
        <p:blipFill>
          <a:blip r:embed="rId4"/>
          <a:stretch>
            <a:fillRect/>
          </a:stretch>
        </p:blipFill>
        <p:spPr>
          <a:xfrm>
            <a:off x="6364862" y="3024414"/>
            <a:ext cx="5650866" cy="3721302"/>
          </a:xfrm>
          <a:prstGeom prst="rect">
            <a:avLst/>
          </a:prstGeom>
        </p:spPr>
      </p:pic>
    </p:spTree>
    <p:extLst>
      <p:ext uri="{BB962C8B-B14F-4D97-AF65-F5344CB8AC3E}">
        <p14:creationId xmlns:p14="http://schemas.microsoft.com/office/powerpoint/2010/main" val="34336239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6000" y="2342803"/>
            <a:ext cx="494031" cy="369332"/>
          </a:xfrm>
          <a:prstGeom prst="rect">
            <a:avLst/>
          </a:prstGeom>
          <a:noFill/>
        </p:spPr>
        <p:txBody>
          <a:bodyPr wrap="square" rtlCol="0">
            <a:spAutoFit/>
          </a:bodyPr>
          <a:lstStyle/>
          <a:p>
            <a:r>
              <a:rPr lang="it-IT" b="1" dirty="0"/>
              <a:t>R8</a:t>
            </a:r>
            <a:endParaRPr lang="en-GB" b="1" dirty="0"/>
          </a:p>
        </p:txBody>
      </p:sp>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pic>
        <p:nvPicPr>
          <p:cNvPr id="6" name="Picture 5">
            <a:extLst>
              <a:ext uri="{FF2B5EF4-FFF2-40B4-BE49-F238E27FC236}">
                <a16:creationId xmlns:a16="http://schemas.microsoft.com/office/drawing/2014/main" id="{53DFE569-8754-E419-B710-3E4F641C9CC4}"/>
              </a:ext>
            </a:extLst>
          </p:cNvPr>
          <p:cNvPicPr>
            <a:picLocks noChangeAspect="1"/>
          </p:cNvPicPr>
          <p:nvPr/>
        </p:nvPicPr>
        <p:blipFill>
          <a:blip r:embed="rId3"/>
          <a:stretch>
            <a:fillRect/>
          </a:stretch>
        </p:blipFill>
        <p:spPr>
          <a:xfrm>
            <a:off x="599620" y="3024414"/>
            <a:ext cx="5595836" cy="3678828"/>
          </a:xfrm>
          <a:prstGeom prst="rect">
            <a:avLst/>
          </a:prstGeom>
        </p:spPr>
      </p:pic>
      <p:pic>
        <p:nvPicPr>
          <p:cNvPr id="8" name="Picture 7">
            <a:extLst>
              <a:ext uri="{FF2B5EF4-FFF2-40B4-BE49-F238E27FC236}">
                <a16:creationId xmlns:a16="http://schemas.microsoft.com/office/drawing/2014/main" id="{AF4867D7-8AD8-7077-1A7D-D300A365BA27}"/>
              </a:ext>
            </a:extLst>
          </p:cNvPr>
          <p:cNvPicPr>
            <a:picLocks noChangeAspect="1"/>
          </p:cNvPicPr>
          <p:nvPr/>
        </p:nvPicPr>
        <p:blipFill>
          <a:blip r:embed="rId4"/>
          <a:stretch>
            <a:fillRect/>
          </a:stretch>
        </p:blipFill>
        <p:spPr>
          <a:xfrm>
            <a:off x="6195456" y="3024414"/>
            <a:ext cx="5536367" cy="3678829"/>
          </a:xfrm>
          <a:prstGeom prst="rect">
            <a:avLst/>
          </a:prstGeom>
        </p:spPr>
      </p:pic>
    </p:spTree>
    <p:extLst>
      <p:ext uri="{BB962C8B-B14F-4D97-AF65-F5344CB8AC3E}">
        <p14:creationId xmlns:p14="http://schemas.microsoft.com/office/powerpoint/2010/main" val="35622932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6000" y="2342803"/>
            <a:ext cx="494031" cy="369332"/>
          </a:xfrm>
          <a:prstGeom prst="rect">
            <a:avLst/>
          </a:prstGeom>
          <a:noFill/>
        </p:spPr>
        <p:txBody>
          <a:bodyPr wrap="square" rtlCol="0">
            <a:spAutoFit/>
          </a:bodyPr>
          <a:lstStyle/>
          <a:p>
            <a:r>
              <a:rPr lang="it-IT" b="1" dirty="0"/>
              <a:t>R9</a:t>
            </a:r>
            <a:endParaRPr lang="en-GB" b="1" dirty="0"/>
          </a:p>
        </p:txBody>
      </p:sp>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pic>
        <p:nvPicPr>
          <p:cNvPr id="6" name="Picture 5">
            <a:extLst>
              <a:ext uri="{FF2B5EF4-FFF2-40B4-BE49-F238E27FC236}">
                <a16:creationId xmlns:a16="http://schemas.microsoft.com/office/drawing/2014/main" id="{C0913E62-0F41-1CD9-13EE-775914EBA91C}"/>
              </a:ext>
            </a:extLst>
          </p:cNvPr>
          <p:cNvPicPr>
            <a:picLocks noChangeAspect="1"/>
          </p:cNvPicPr>
          <p:nvPr/>
        </p:nvPicPr>
        <p:blipFill>
          <a:blip r:embed="rId2"/>
          <a:stretch>
            <a:fillRect/>
          </a:stretch>
        </p:blipFill>
        <p:spPr>
          <a:xfrm>
            <a:off x="650709" y="3021610"/>
            <a:ext cx="5285539" cy="3529459"/>
          </a:xfrm>
          <a:prstGeom prst="rect">
            <a:avLst/>
          </a:prstGeom>
        </p:spPr>
      </p:pic>
      <p:pic>
        <p:nvPicPr>
          <p:cNvPr id="8" name="Picture 7">
            <a:extLst>
              <a:ext uri="{FF2B5EF4-FFF2-40B4-BE49-F238E27FC236}">
                <a16:creationId xmlns:a16="http://schemas.microsoft.com/office/drawing/2014/main" id="{1B89114C-357E-F51D-D0C3-636EB3AB0739}"/>
              </a:ext>
            </a:extLst>
          </p:cNvPr>
          <p:cNvPicPr>
            <a:picLocks noChangeAspect="1"/>
          </p:cNvPicPr>
          <p:nvPr/>
        </p:nvPicPr>
        <p:blipFill>
          <a:blip r:embed="rId3"/>
          <a:stretch>
            <a:fillRect/>
          </a:stretch>
        </p:blipFill>
        <p:spPr>
          <a:xfrm>
            <a:off x="6029304" y="3021610"/>
            <a:ext cx="5372987" cy="3617456"/>
          </a:xfrm>
          <a:prstGeom prst="rect">
            <a:avLst/>
          </a:prstGeom>
        </p:spPr>
      </p:pic>
    </p:spTree>
    <p:extLst>
      <p:ext uri="{BB962C8B-B14F-4D97-AF65-F5344CB8AC3E}">
        <p14:creationId xmlns:p14="http://schemas.microsoft.com/office/powerpoint/2010/main" val="14389519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EE56-3812-87C4-49A3-131D2CE918DC}"/>
              </a:ext>
            </a:extLst>
          </p:cNvPr>
          <p:cNvSpPr>
            <a:spLocks noGrp="1"/>
          </p:cNvSpPr>
          <p:nvPr>
            <p:ph type="title"/>
          </p:nvPr>
        </p:nvSpPr>
        <p:spPr/>
        <p:txBody>
          <a:bodyPr/>
          <a:lstStyle/>
          <a:p>
            <a:r>
              <a:rPr lang="en-GB" b="1" dirty="0"/>
              <a:t>Linear Discriminant Analysis (LDA): Normality check</a:t>
            </a:r>
            <a:endParaRPr lang="en-GB" dirty="0"/>
          </a:p>
        </p:txBody>
      </p:sp>
      <p:sp>
        <p:nvSpPr>
          <p:cNvPr id="3" name="TextBox 2">
            <a:extLst>
              <a:ext uri="{FF2B5EF4-FFF2-40B4-BE49-F238E27FC236}">
                <a16:creationId xmlns:a16="http://schemas.microsoft.com/office/drawing/2014/main" id="{54F107D7-C24E-6C57-7723-F889C27FE73D}"/>
              </a:ext>
            </a:extLst>
          </p:cNvPr>
          <p:cNvSpPr txBox="1"/>
          <p:nvPr/>
        </p:nvSpPr>
        <p:spPr>
          <a:xfrm flipH="1">
            <a:off x="455999" y="2342803"/>
            <a:ext cx="617727" cy="369332"/>
          </a:xfrm>
          <a:prstGeom prst="rect">
            <a:avLst/>
          </a:prstGeom>
          <a:noFill/>
        </p:spPr>
        <p:txBody>
          <a:bodyPr wrap="square" rtlCol="0">
            <a:spAutoFit/>
          </a:bodyPr>
          <a:lstStyle/>
          <a:p>
            <a:r>
              <a:rPr lang="it-IT" b="1" dirty="0"/>
              <a:t>R10</a:t>
            </a:r>
            <a:endParaRPr lang="en-GB" b="1" dirty="0"/>
          </a:p>
        </p:txBody>
      </p:sp>
      <p:sp>
        <p:nvSpPr>
          <p:cNvPr id="14" name="TextBox 13">
            <a:extLst>
              <a:ext uri="{FF2B5EF4-FFF2-40B4-BE49-F238E27FC236}">
                <a16:creationId xmlns:a16="http://schemas.microsoft.com/office/drawing/2014/main" id="{75A16156-03F9-E829-7BC8-E34D2F39A8B4}"/>
              </a:ext>
            </a:extLst>
          </p:cNvPr>
          <p:cNvSpPr txBox="1"/>
          <p:nvPr/>
        </p:nvSpPr>
        <p:spPr>
          <a:xfrm>
            <a:off x="2877169" y="2655082"/>
            <a:ext cx="1717544" cy="369332"/>
          </a:xfrm>
          <a:prstGeom prst="rect">
            <a:avLst/>
          </a:prstGeom>
          <a:noFill/>
        </p:spPr>
        <p:txBody>
          <a:bodyPr wrap="square">
            <a:spAutoFit/>
          </a:bodyPr>
          <a:lstStyle/>
          <a:p>
            <a:r>
              <a:rPr lang="en-GB" dirty="0"/>
              <a:t>No Bankruptcy</a:t>
            </a:r>
          </a:p>
        </p:txBody>
      </p:sp>
      <p:sp>
        <p:nvSpPr>
          <p:cNvPr id="15" name="TextBox 14">
            <a:extLst>
              <a:ext uri="{FF2B5EF4-FFF2-40B4-BE49-F238E27FC236}">
                <a16:creationId xmlns:a16="http://schemas.microsoft.com/office/drawing/2014/main" id="{32799532-413B-1240-0D3F-CC07CEC8D47D}"/>
              </a:ext>
            </a:extLst>
          </p:cNvPr>
          <p:cNvSpPr txBox="1"/>
          <p:nvPr/>
        </p:nvSpPr>
        <p:spPr>
          <a:xfrm>
            <a:off x="8331523" y="2713717"/>
            <a:ext cx="1717544" cy="369332"/>
          </a:xfrm>
          <a:prstGeom prst="rect">
            <a:avLst/>
          </a:prstGeom>
          <a:noFill/>
        </p:spPr>
        <p:txBody>
          <a:bodyPr wrap="square">
            <a:spAutoFit/>
          </a:bodyPr>
          <a:lstStyle/>
          <a:p>
            <a:r>
              <a:rPr lang="en-GB" dirty="0"/>
              <a:t>Bankruptcy</a:t>
            </a:r>
          </a:p>
        </p:txBody>
      </p:sp>
      <p:pic>
        <p:nvPicPr>
          <p:cNvPr id="6" name="Picture 5">
            <a:extLst>
              <a:ext uri="{FF2B5EF4-FFF2-40B4-BE49-F238E27FC236}">
                <a16:creationId xmlns:a16="http://schemas.microsoft.com/office/drawing/2014/main" id="{72A08C7A-FE17-37CB-AE81-1AE0B8419FCF}"/>
              </a:ext>
            </a:extLst>
          </p:cNvPr>
          <p:cNvPicPr>
            <a:picLocks noChangeAspect="1"/>
          </p:cNvPicPr>
          <p:nvPr/>
        </p:nvPicPr>
        <p:blipFill>
          <a:blip r:embed="rId2"/>
          <a:stretch>
            <a:fillRect/>
          </a:stretch>
        </p:blipFill>
        <p:spPr>
          <a:xfrm>
            <a:off x="550116" y="3024414"/>
            <a:ext cx="5476611" cy="3639122"/>
          </a:xfrm>
          <a:prstGeom prst="rect">
            <a:avLst/>
          </a:prstGeom>
        </p:spPr>
      </p:pic>
      <p:pic>
        <p:nvPicPr>
          <p:cNvPr id="8" name="Picture 7">
            <a:extLst>
              <a:ext uri="{FF2B5EF4-FFF2-40B4-BE49-F238E27FC236}">
                <a16:creationId xmlns:a16="http://schemas.microsoft.com/office/drawing/2014/main" id="{A09E69DD-F174-2F08-EEAA-E4B8376B58C2}"/>
              </a:ext>
            </a:extLst>
          </p:cNvPr>
          <p:cNvPicPr>
            <a:picLocks noChangeAspect="1"/>
          </p:cNvPicPr>
          <p:nvPr/>
        </p:nvPicPr>
        <p:blipFill>
          <a:blip r:embed="rId3"/>
          <a:stretch>
            <a:fillRect/>
          </a:stretch>
        </p:blipFill>
        <p:spPr>
          <a:xfrm>
            <a:off x="6324000" y="3050237"/>
            <a:ext cx="5416212" cy="3587475"/>
          </a:xfrm>
          <a:prstGeom prst="rect">
            <a:avLst/>
          </a:prstGeom>
        </p:spPr>
      </p:pic>
    </p:spTree>
    <p:extLst>
      <p:ext uri="{BB962C8B-B14F-4D97-AF65-F5344CB8AC3E}">
        <p14:creationId xmlns:p14="http://schemas.microsoft.com/office/powerpoint/2010/main" val="2193984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D8433-90C1-896B-786A-8816D23E31E5}"/>
              </a:ext>
            </a:extLst>
          </p:cNvPr>
          <p:cNvSpPr>
            <a:spLocks noGrp="1"/>
          </p:cNvSpPr>
          <p:nvPr>
            <p:ph type="title"/>
          </p:nvPr>
        </p:nvSpPr>
        <p:spPr>
          <a:xfrm>
            <a:off x="456000" y="1486603"/>
            <a:ext cx="11736000" cy="1188000"/>
          </a:xfrm>
        </p:spPr>
        <p:txBody>
          <a:bodyPr/>
          <a:lstStyle/>
          <a:p>
            <a:r>
              <a:rPr lang="it-IT" sz="3600" dirty="0" err="1">
                <a:solidFill>
                  <a:srgbClr val="FF0000"/>
                </a:solidFill>
              </a:rPr>
              <a:t>Effects</a:t>
            </a:r>
            <a:r>
              <a:rPr lang="it-IT" sz="3600" dirty="0">
                <a:solidFill>
                  <a:srgbClr val="FF0000"/>
                </a:solidFill>
              </a:rPr>
              <a:t>:</a:t>
            </a:r>
            <a:br>
              <a:rPr lang="it-IT" sz="3600" dirty="0">
                <a:solidFill>
                  <a:srgbClr val="FF0000"/>
                </a:solidFill>
              </a:rPr>
            </a:br>
            <a:endParaRPr lang="it-IT" dirty="0"/>
          </a:p>
        </p:txBody>
      </p:sp>
      <p:sp>
        <p:nvSpPr>
          <p:cNvPr id="4" name="Content Placeholder 3">
            <a:extLst>
              <a:ext uri="{FF2B5EF4-FFF2-40B4-BE49-F238E27FC236}">
                <a16:creationId xmlns:a16="http://schemas.microsoft.com/office/drawing/2014/main" id="{D3582BD7-2F77-768C-A9D0-7A3367D131E9}"/>
              </a:ext>
            </a:extLst>
          </p:cNvPr>
          <p:cNvSpPr>
            <a:spLocks noGrp="1"/>
          </p:cNvSpPr>
          <p:nvPr>
            <p:ph sz="quarter" idx="11"/>
          </p:nvPr>
        </p:nvSpPr>
        <p:spPr>
          <a:xfrm>
            <a:off x="322757" y="2531861"/>
            <a:ext cx="5891578" cy="1794277"/>
          </a:xfrm>
        </p:spPr>
        <p:txBody>
          <a:bodyPr>
            <a:normAutofit/>
          </a:bodyPr>
          <a:lstStyle/>
          <a:p>
            <a:r>
              <a:rPr lang="en-GB" b="1" dirty="0">
                <a:latin typeface="Arial" panose="020B0604020202020204" pitchFamily="34" charset="0"/>
                <a:ea typeface="Verdana" panose="020B0604030504040204" pitchFamily="34" charset="0"/>
              </a:rPr>
              <a:t>B</a:t>
            </a:r>
            <a:r>
              <a:rPr lang="en-GB" sz="2800" b="1" dirty="0">
                <a:latin typeface="Arial" panose="020B0604020202020204" pitchFamily="34" charset="0"/>
                <a:ea typeface="Verdana" panose="020B0604030504040204" pitchFamily="34" charset="0"/>
              </a:rPr>
              <a:t>usiness failure </a:t>
            </a:r>
            <a:r>
              <a:rPr lang="en-GB" sz="2800" dirty="0">
                <a:latin typeface="Arial" panose="020B0604020202020204" pitchFamily="34" charset="0"/>
                <a:ea typeface="Verdana" panose="020B0604030504040204" pitchFamily="34" charset="0"/>
              </a:rPr>
              <a:t>has far-reaching consequences, </a:t>
            </a:r>
            <a:r>
              <a:rPr lang="en-GB" sz="2800" dirty="0">
                <a:solidFill>
                  <a:srgbClr val="FF0000"/>
                </a:solidFill>
                <a:latin typeface="Arial" panose="020B0604020202020204" pitchFamily="34" charset="0"/>
                <a:ea typeface="Verdana" panose="020B0604030504040204" pitchFamily="34" charset="0"/>
              </a:rPr>
              <a:t>including financial losses, unemployment, and systemic instability</a:t>
            </a:r>
            <a:r>
              <a:rPr lang="en-GB" sz="2800" dirty="0">
                <a:latin typeface="Arial" panose="020B0604020202020204" pitchFamily="34" charset="0"/>
                <a:ea typeface="Verdana" panose="020B0604030504040204" pitchFamily="34" charset="0"/>
              </a:rPr>
              <a:t>.</a:t>
            </a:r>
          </a:p>
          <a:p>
            <a:endParaRPr lang="it-IT" dirty="0"/>
          </a:p>
        </p:txBody>
      </p:sp>
      <p:sp>
        <p:nvSpPr>
          <p:cNvPr id="5" name="Content Placeholder 4">
            <a:extLst>
              <a:ext uri="{FF2B5EF4-FFF2-40B4-BE49-F238E27FC236}">
                <a16:creationId xmlns:a16="http://schemas.microsoft.com/office/drawing/2014/main" id="{A75011D0-FFF0-95F1-A3A7-434FE1B5F85D}"/>
              </a:ext>
            </a:extLst>
          </p:cNvPr>
          <p:cNvSpPr>
            <a:spLocks noGrp="1"/>
          </p:cNvSpPr>
          <p:nvPr>
            <p:ph sz="quarter" idx="12"/>
          </p:nvPr>
        </p:nvSpPr>
        <p:spPr/>
        <p:txBody>
          <a:bodyPr/>
          <a:lstStyle/>
          <a:p>
            <a:endParaRPr lang="it-IT" dirty="0"/>
          </a:p>
        </p:txBody>
      </p:sp>
      <p:pic>
        <p:nvPicPr>
          <p:cNvPr id="6" name="Picture 4" descr="How to File for Bankruptcy: 13 Easy Steps | Money">
            <a:extLst>
              <a:ext uri="{FF2B5EF4-FFF2-40B4-BE49-F238E27FC236}">
                <a16:creationId xmlns:a16="http://schemas.microsoft.com/office/drawing/2014/main" id="{37D829A3-F5A5-EFE4-5259-07C5ABC9E23F}"/>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6224499" y="1954983"/>
            <a:ext cx="5511501" cy="3749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9575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F2E75-530B-11FB-AE0F-F314FA493D7B}"/>
              </a:ext>
            </a:extLst>
          </p:cNvPr>
          <p:cNvSpPr>
            <a:spLocks noGrp="1"/>
          </p:cNvSpPr>
          <p:nvPr>
            <p:ph type="title"/>
          </p:nvPr>
        </p:nvSpPr>
        <p:spPr/>
        <p:txBody>
          <a:bodyPr/>
          <a:lstStyle/>
          <a:p>
            <a:r>
              <a:rPr lang="en-GB" b="1" dirty="0"/>
              <a:t>Linear Discriminant Analysis (LDA): Normality check</a:t>
            </a:r>
            <a:endParaRPr lang="en-GB" dirty="0"/>
          </a:p>
        </p:txBody>
      </p:sp>
      <p:sp>
        <p:nvSpPr>
          <p:cNvPr id="3" name="Content Placeholder 2">
            <a:extLst>
              <a:ext uri="{FF2B5EF4-FFF2-40B4-BE49-F238E27FC236}">
                <a16:creationId xmlns:a16="http://schemas.microsoft.com/office/drawing/2014/main" id="{910A559A-E203-A753-38B7-8DCD0294B4A2}"/>
              </a:ext>
            </a:extLst>
          </p:cNvPr>
          <p:cNvSpPr>
            <a:spLocks noGrp="1"/>
          </p:cNvSpPr>
          <p:nvPr>
            <p:ph sz="quarter" idx="10"/>
          </p:nvPr>
        </p:nvSpPr>
        <p:spPr>
          <a:xfrm>
            <a:off x="455999" y="2341220"/>
            <a:ext cx="7170927" cy="4246615"/>
          </a:xfrm>
        </p:spPr>
        <p:txBody>
          <a:bodyPr>
            <a:normAutofit lnSpcReduction="10000"/>
          </a:bodyPr>
          <a:lstStyle/>
          <a:p>
            <a:pPr>
              <a:lnSpc>
                <a:spcPct val="127000"/>
              </a:lnSpc>
              <a:spcAft>
                <a:spcPts val="800"/>
              </a:spcAft>
            </a:pPr>
            <a:r>
              <a:rPr lang="en-GB" sz="1800" b="1" dirty="0"/>
              <a:t>Distributions of R9 and R10:</a:t>
            </a:r>
          </a:p>
          <a:p>
            <a:pPr marL="285750" indent="-285750">
              <a:lnSpc>
                <a:spcPct val="127000"/>
              </a:lnSpc>
              <a:spcAft>
                <a:spcPts val="800"/>
              </a:spcAft>
              <a:buFont typeface="Arial" panose="020B0604020202020204" pitchFamily="34" charset="0"/>
              <a:buChar char="•"/>
            </a:pPr>
            <a:r>
              <a:rPr lang="en-GB" sz="1800" dirty="0"/>
              <a:t>R9 and R10 exhibit a perfect fit with the normal distribution.</a:t>
            </a:r>
          </a:p>
          <a:p>
            <a:pPr marL="285750" indent="-285750">
              <a:lnSpc>
                <a:spcPct val="127000"/>
              </a:lnSpc>
              <a:spcAft>
                <a:spcPts val="800"/>
              </a:spcAft>
              <a:buFont typeface="Arial" panose="020B0604020202020204" pitchFamily="34" charset="0"/>
              <a:buChar char="•"/>
            </a:pPr>
            <a:r>
              <a:rPr lang="en-GB" sz="1800" dirty="0"/>
              <a:t>Their distributions align well with the Gaussian curve, indicating a good match to the assumption of multivariate normality.</a:t>
            </a:r>
          </a:p>
          <a:p>
            <a:pPr>
              <a:lnSpc>
                <a:spcPct val="127000"/>
              </a:lnSpc>
              <a:spcAft>
                <a:spcPts val="800"/>
              </a:spcAft>
            </a:pPr>
            <a:r>
              <a:rPr lang="en-GB" sz="1800" b="1" dirty="0"/>
              <a:t>Distributions of R4, R6, and R7 :</a:t>
            </a:r>
          </a:p>
          <a:p>
            <a:pPr marL="285750" indent="-285750">
              <a:lnSpc>
                <a:spcPct val="127000"/>
              </a:lnSpc>
              <a:spcAft>
                <a:spcPts val="800"/>
              </a:spcAft>
              <a:buFont typeface="Arial" panose="020B0604020202020204" pitchFamily="34" charset="0"/>
              <a:buChar char="•"/>
            </a:pPr>
            <a:r>
              <a:rPr lang="en-GB" sz="1800" dirty="0"/>
              <a:t>In contrast, R4, R6, and R7 do not fit the Gaussian curve optimally.</a:t>
            </a:r>
          </a:p>
          <a:p>
            <a:pPr marL="285750" indent="-285750">
              <a:lnSpc>
                <a:spcPct val="127000"/>
              </a:lnSpc>
              <a:spcAft>
                <a:spcPts val="800"/>
              </a:spcAft>
              <a:buFont typeface="Arial" panose="020B0604020202020204" pitchFamily="34" charset="0"/>
              <a:buChar char="•"/>
            </a:pPr>
            <a:r>
              <a:rPr lang="en-GB" sz="1800" dirty="0"/>
              <a:t>However, it's important to note that overall, we can be satisfied with the multivariate normality concerning our variables.</a:t>
            </a:r>
          </a:p>
        </p:txBody>
      </p:sp>
      <p:pic>
        <p:nvPicPr>
          <p:cNvPr id="2050" name="Picture 2" descr="Send in from our fan Liam... - R Memes For Statistical Fiends | Facebook">
            <a:extLst>
              <a:ext uri="{FF2B5EF4-FFF2-40B4-BE49-F238E27FC236}">
                <a16:creationId xmlns:a16="http://schemas.microsoft.com/office/drawing/2014/main" id="{B84BB00A-E1D6-EC2E-387B-29183DB04A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560" y="2478339"/>
            <a:ext cx="3637349" cy="3786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852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A269A-9419-93EF-9C1B-AD128E66A7AD}"/>
              </a:ext>
            </a:extLst>
          </p:cNvPr>
          <p:cNvSpPr>
            <a:spLocks noGrp="1"/>
          </p:cNvSpPr>
          <p:nvPr>
            <p:ph type="title"/>
          </p:nvPr>
        </p:nvSpPr>
        <p:spPr/>
        <p:txBody>
          <a:bodyPr/>
          <a:lstStyle/>
          <a:p>
            <a:r>
              <a:rPr lang="en-GB" dirty="0"/>
              <a:t>Outliers Detection and Elimination</a:t>
            </a:r>
          </a:p>
        </p:txBody>
      </p:sp>
      <p:graphicFrame>
        <p:nvGraphicFramePr>
          <p:cNvPr id="6" name="Table 6">
            <a:extLst>
              <a:ext uri="{FF2B5EF4-FFF2-40B4-BE49-F238E27FC236}">
                <a16:creationId xmlns:a16="http://schemas.microsoft.com/office/drawing/2014/main" id="{044CBD62-BC19-4255-9E32-B5A4D8169042}"/>
              </a:ext>
            </a:extLst>
          </p:cNvPr>
          <p:cNvGraphicFramePr>
            <a:graphicFrameLocks noGrp="1"/>
          </p:cNvGraphicFramePr>
          <p:nvPr>
            <p:ph sz="quarter" idx="10"/>
            <p:extLst>
              <p:ext uri="{D42A27DB-BD31-4B8C-83A1-F6EECF244321}">
                <p14:modId xmlns:p14="http://schemas.microsoft.com/office/powerpoint/2010/main" val="380553954"/>
              </p:ext>
            </p:extLst>
          </p:nvPr>
        </p:nvGraphicFramePr>
        <p:xfrm>
          <a:off x="456000" y="2341221"/>
          <a:ext cx="4289182" cy="4023360"/>
        </p:xfrm>
        <a:graphic>
          <a:graphicData uri="http://schemas.openxmlformats.org/drawingml/2006/table">
            <a:tbl>
              <a:tblPr firstRow="1" bandRow="1">
                <a:tableStyleId>{5C22544A-7EE6-4342-B048-85BDC9FD1C3A}</a:tableStyleId>
              </a:tblPr>
              <a:tblGrid>
                <a:gridCol w="2144591">
                  <a:extLst>
                    <a:ext uri="{9D8B030D-6E8A-4147-A177-3AD203B41FA5}">
                      <a16:colId xmlns:a16="http://schemas.microsoft.com/office/drawing/2014/main" val="2305380159"/>
                    </a:ext>
                  </a:extLst>
                </a:gridCol>
                <a:gridCol w="2144591">
                  <a:extLst>
                    <a:ext uri="{9D8B030D-6E8A-4147-A177-3AD203B41FA5}">
                      <a16:colId xmlns:a16="http://schemas.microsoft.com/office/drawing/2014/main" val="1958387475"/>
                    </a:ext>
                  </a:extLst>
                </a:gridCol>
              </a:tblGrid>
              <a:tr h="318510">
                <a:tc>
                  <a:txBody>
                    <a:bodyPr/>
                    <a:lstStyle/>
                    <a:p>
                      <a:pPr algn="ctr"/>
                      <a:r>
                        <a:rPr lang="it-IT" dirty="0" err="1"/>
                        <a:t>Variable</a:t>
                      </a:r>
                      <a:endParaRPr lang="en-GB" dirty="0"/>
                    </a:p>
                  </a:txBody>
                  <a:tcPr/>
                </a:tc>
                <a:tc>
                  <a:txBody>
                    <a:bodyPr/>
                    <a:lstStyle/>
                    <a:p>
                      <a:pPr algn="ctr"/>
                      <a:r>
                        <a:rPr lang="it-IT" dirty="0"/>
                        <a:t># of </a:t>
                      </a:r>
                      <a:r>
                        <a:rPr lang="it-IT" dirty="0" err="1"/>
                        <a:t>Outliers</a:t>
                      </a:r>
                      <a:endParaRPr lang="en-GB" dirty="0"/>
                    </a:p>
                  </a:txBody>
                  <a:tcPr/>
                </a:tc>
                <a:extLst>
                  <a:ext uri="{0D108BD9-81ED-4DB2-BD59-A6C34878D82A}">
                    <a16:rowId xmlns:a16="http://schemas.microsoft.com/office/drawing/2014/main" val="1621586935"/>
                  </a:ext>
                </a:extLst>
              </a:tr>
              <a:tr h="318510">
                <a:tc>
                  <a:txBody>
                    <a:bodyPr/>
                    <a:lstStyle/>
                    <a:p>
                      <a:pPr algn="ctr"/>
                      <a:r>
                        <a:rPr lang="it-IT" dirty="0"/>
                        <a:t>R1</a:t>
                      </a:r>
                      <a:endParaRPr lang="en-GB" dirty="0"/>
                    </a:p>
                  </a:txBody>
                  <a:tcPr/>
                </a:tc>
                <a:tc>
                  <a:txBody>
                    <a:bodyPr/>
                    <a:lstStyle/>
                    <a:p>
                      <a:pPr algn="ctr"/>
                      <a:r>
                        <a:rPr lang="it-IT" dirty="0"/>
                        <a:t>190</a:t>
                      </a:r>
                      <a:endParaRPr lang="en-GB" dirty="0"/>
                    </a:p>
                  </a:txBody>
                  <a:tcPr/>
                </a:tc>
                <a:extLst>
                  <a:ext uri="{0D108BD9-81ED-4DB2-BD59-A6C34878D82A}">
                    <a16:rowId xmlns:a16="http://schemas.microsoft.com/office/drawing/2014/main" val="2496613154"/>
                  </a:ext>
                </a:extLst>
              </a:tr>
              <a:tr h="318510">
                <a:tc>
                  <a:txBody>
                    <a:bodyPr/>
                    <a:lstStyle/>
                    <a:p>
                      <a:pPr algn="ctr"/>
                      <a:r>
                        <a:rPr lang="it-IT" dirty="0"/>
                        <a:t>R2</a:t>
                      </a:r>
                      <a:endParaRPr lang="en-GB" dirty="0"/>
                    </a:p>
                  </a:txBody>
                  <a:tcPr/>
                </a:tc>
                <a:tc>
                  <a:txBody>
                    <a:bodyPr/>
                    <a:lstStyle/>
                    <a:p>
                      <a:pPr algn="ctr"/>
                      <a:r>
                        <a:rPr lang="it-IT" dirty="0"/>
                        <a:t>0</a:t>
                      </a:r>
                      <a:endParaRPr lang="en-GB" dirty="0"/>
                    </a:p>
                  </a:txBody>
                  <a:tcPr/>
                </a:tc>
                <a:extLst>
                  <a:ext uri="{0D108BD9-81ED-4DB2-BD59-A6C34878D82A}">
                    <a16:rowId xmlns:a16="http://schemas.microsoft.com/office/drawing/2014/main" val="3266326273"/>
                  </a:ext>
                </a:extLst>
              </a:tr>
              <a:tr h="318510">
                <a:tc>
                  <a:txBody>
                    <a:bodyPr/>
                    <a:lstStyle/>
                    <a:p>
                      <a:pPr algn="ctr"/>
                      <a:r>
                        <a:rPr lang="it-IT" dirty="0"/>
                        <a:t>R3</a:t>
                      </a:r>
                      <a:endParaRPr lang="en-GB" dirty="0"/>
                    </a:p>
                  </a:txBody>
                  <a:tcPr/>
                </a:tc>
                <a:tc>
                  <a:txBody>
                    <a:bodyPr/>
                    <a:lstStyle/>
                    <a:p>
                      <a:pPr algn="ctr"/>
                      <a:r>
                        <a:rPr lang="it-IT" dirty="0"/>
                        <a:t>0</a:t>
                      </a:r>
                      <a:endParaRPr lang="en-GB" dirty="0"/>
                    </a:p>
                  </a:txBody>
                  <a:tcPr/>
                </a:tc>
                <a:extLst>
                  <a:ext uri="{0D108BD9-81ED-4DB2-BD59-A6C34878D82A}">
                    <a16:rowId xmlns:a16="http://schemas.microsoft.com/office/drawing/2014/main" val="2249682875"/>
                  </a:ext>
                </a:extLst>
              </a:tr>
              <a:tr h="318510">
                <a:tc>
                  <a:txBody>
                    <a:bodyPr/>
                    <a:lstStyle/>
                    <a:p>
                      <a:pPr algn="ctr"/>
                      <a:r>
                        <a:rPr lang="it-IT" dirty="0"/>
                        <a:t>R4</a:t>
                      </a:r>
                      <a:endParaRPr lang="en-GB" dirty="0"/>
                    </a:p>
                  </a:txBody>
                  <a:tcPr/>
                </a:tc>
                <a:tc>
                  <a:txBody>
                    <a:bodyPr/>
                    <a:lstStyle/>
                    <a:p>
                      <a:pPr algn="ctr"/>
                      <a:r>
                        <a:rPr lang="it-IT" dirty="0"/>
                        <a:t>553</a:t>
                      </a:r>
                      <a:endParaRPr lang="en-GB" dirty="0"/>
                    </a:p>
                  </a:txBody>
                  <a:tcPr/>
                </a:tc>
                <a:extLst>
                  <a:ext uri="{0D108BD9-81ED-4DB2-BD59-A6C34878D82A}">
                    <a16:rowId xmlns:a16="http://schemas.microsoft.com/office/drawing/2014/main" val="2435579355"/>
                  </a:ext>
                </a:extLst>
              </a:tr>
              <a:tr h="318510">
                <a:tc>
                  <a:txBody>
                    <a:bodyPr/>
                    <a:lstStyle/>
                    <a:p>
                      <a:pPr algn="ctr"/>
                      <a:r>
                        <a:rPr lang="it-IT" dirty="0"/>
                        <a:t>R5</a:t>
                      </a:r>
                      <a:endParaRPr lang="en-GB" dirty="0"/>
                    </a:p>
                  </a:txBody>
                  <a:tcPr/>
                </a:tc>
                <a:tc>
                  <a:txBody>
                    <a:bodyPr/>
                    <a:lstStyle/>
                    <a:p>
                      <a:pPr algn="ctr"/>
                      <a:r>
                        <a:rPr lang="it-IT" dirty="0"/>
                        <a:t>140</a:t>
                      </a:r>
                      <a:endParaRPr lang="en-GB" dirty="0"/>
                    </a:p>
                  </a:txBody>
                  <a:tcPr/>
                </a:tc>
                <a:extLst>
                  <a:ext uri="{0D108BD9-81ED-4DB2-BD59-A6C34878D82A}">
                    <a16:rowId xmlns:a16="http://schemas.microsoft.com/office/drawing/2014/main" val="3976443437"/>
                  </a:ext>
                </a:extLst>
              </a:tr>
              <a:tr h="318510">
                <a:tc>
                  <a:txBody>
                    <a:bodyPr/>
                    <a:lstStyle/>
                    <a:p>
                      <a:pPr algn="ctr"/>
                      <a:r>
                        <a:rPr lang="it-IT" dirty="0"/>
                        <a:t>R6</a:t>
                      </a:r>
                      <a:endParaRPr lang="en-GB" dirty="0"/>
                    </a:p>
                  </a:txBody>
                  <a:tcPr/>
                </a:tc>
                <a:tc>
                  <a:txBody>
                    <a:bodyPr/>
                    <a:lstStyle/>
                    <a:p>
                      <a:pPr algn="ctr"/>
                      <a:r>
                        <a:rPr lang="it-IT" dirty="0"/>
                        <a:t>117</a:t>
                      </a:r>
                      <a:endParaRPr lang="en-GB" dirty="0"/>
                    </a:p>
                  </a:txBody>
                  <a:tcPr/>
                </a:tc>
                <a:extLst>
                  <a:ext uri="{0D108BD9-81ED-4DB2-BD59-A6C34878D82A}">
                    <a16:rowId xmlns:a16="http://schemas.microsoft.com/office/drawing/2014/main" val="1062530358"/>
                  </a:ext>
                </a:extLst>
              </a:tr>
              <a:tr h="318510">
                <a:tc>
                  <a:txBody>
                    <a:bodyPr/>
                    <a:lstStyle/>
                    <a:p>
                      <a:pPr algn="ctr"/>
                      <a:r>
                        <a:rPr lang="it-IT" dirty="0"/>
                        <a:t>R7</a:t>
                      </a:r>
                      <a:endParaRPr lang="en-GB" dirty="0"/>
                    </a:p>
                  </a:txBody>
                  <a:tcPr/>
                </a:tc>
                <a:tc>
                  <a:txBody>
                    <a:bodyPr/>
                    <a:lstStyle/>
                    <a:p>
                      <a:pPr algn="ctr"/>
                      <a:r>
                        <a:rPr lang="it-IT" dirty="0"/>
                        <a:t>197</a:t>
                      </a:r>
                      <a:endParaRPr lang="en-GB" dirty="0"/>
                    </a:p>
                  </a:txBody>
                  <a:tcPr/>
                </a:tc>
                <a:extLst>
                  <a:ext uri="{0D108BD9-81ED-4DB2-BD59-A6C34878D82A}">
                    <a16:rowId xmlns:a16="http://schemas.microsoft.com/office/drawing/2014/main" val="134005816"/>
                  </a:ext>
                </a:extLst>
              </a:tr>
              <a:tr h="318510">
                <a:tc>
                  <a:txBody>
                    <a:bodyPr/>
                    <a:lstStyle/>
                    <a:p>
                      <a:pPr algn="ctr"/>
                      <a:r>
                        <a:rPr lang="it-IT" dirty="0"/>
                        <a:t>R8</a:t>
                      </a:r>
                      <a:endParaRPr lang="en-GB" dirty="0"/>
                    </a:p>
                  </a:txBody>
                  <a:tcPr/>
                </a:tc>
                <a:tc>
                  <a:txBody>
                    <a:bodyPr/>
                    <a:lstStyle/>
                    <a:p>
                      <a:pPr algn="ctr"/>
                      <a:r>
                        <a:rPr lang="it-IT" dirty="0"/>
                        <a:t>383</a:t>
                      </a:r>
                      <a:endParaRPr lang="en-GB" dirty="0"/>
                    </a:p>
                  </a:txBody>
                  <a:tcPr/>
                </a:tc>
                <a:extLst>
                  <a:ext uri="{0D108BD9-81ED-4DB2-BD59-A6C34878D82A}">
                    <a16:rowId xmlns:a16="http://schemas.microsoft.com/office/drawing/2014/main" val="1578943953"/>
                  </a:ext>
                </a:extLst>
              </a:tr>
              <a:tr h="318510">
                <a:tc>
                  <a:txBody>
                    <a:bodyPr/>
                    <a:lstStyle/>
                    <a:p>
                      <a:pPr algn="ctr"/>
                      <a:r>
                        <a:rPr lang="it-IT" dirty="0"/>
                        <a:t>R9</a:t>
                      </a:r>
                      <a:endParaRPr lang="en-GB" dirty="0"/>
                    </a:p>
                  </a:txBody>
                  <a:tcPr/>
                </a:tc>
                <a:tc>
                  <a:txBody>
                    <a:bodyPr/>
                    <a:lstStyle/>
                    <a:p>
                      <a:pPr algn="ctr"/>
                      <a:r>
                        <a:rPr lang="it-IT" dirty="0"/>
                        <a:t>0</a:t>
                      </a:r>
                    </a:p>
                  </a:txBody>
                  <a:tcPr/>
                </a:tc>
                <a:extLst>
                  <a:ext uri="{0D108BD9-81ED-4DB2-BD59-A6C34878D82A}">
                    <a16:rowId xmlns:a16="http://schemas.microsoft.com/office/drawing/2014/main" val="4027076065"/>
                  </a:ext>
                </a:extLst>
              </a:tr>
              <a:tr h="318510">
                <a:tc>
                  <a:txBody>
                    <a:bodyPr/>
                    <a:lstStyle/>
                    <a:p>
                      <a:pPr algn="ctr"/>
                      <a:r>
                        <a:rPr lang="it-IT" dirty="0"/>
                        <a:t>R10</a:t>
                      </a:r>
                      <a:endParaRPr lang="en-GB" dirty="0"/>
                    </a:p>
                  </a:txBody>
                  <a:tcPr/>
                </a:tc>
                <a:tc>
                  <a:txBody>
                    <a:bodyPr/>
                    <a:lstStyle/>
                    <a:p>
                      <a:pPr algn="ctr"/>
                      <a:r>
                        <a:rPr lang="it-IT" dirty="0"/>
                        <a:t>0</a:t>
                      </a:r>
                    </a:p>
                  </a:txBody>
                  <a:tcPr/>
                </a:tc>
                <a:extLst>
                  <a:ext uri="{0D108BD9-81ED-4DB2-BD59-A6C34878D82A}">
                    <a16:rowId xmlns:a16="http://schemas.microsoft.com/office/drawing/2014/main" val="3898412545"/>
                  </a:ext>
                </a:extLst>
              </a:tr>
            </a:tbl>
          </a:graphicData>
        </a:graphic>
      </p:graphicFrame>
      <p:sp>
        <p:nvSpPr>
          <p:cNvPr id="10" name="TextBox 9">
            <a:extLst>
              <a:ext uri="{FF2B5EF4-FFF2-40B4-BE49-F238E27FC236}">
                <a16:creationId xmlns:a16="http://schemas.microsoft.com/office/drawing/2014/main" id="{967E3B54-1305-F10D-822A-64BEE60C0572}"/>
              </a:ext>
            </a:extLst>
          </p:cNvPr>
          <p:cNvSpPr txBox="1"/>
          <p:nvPr/>
        </p:nvSpPr>
        <p:spPr>
          <a:xfrm>
            <a:off x="5640000" y="4619498"/>
            <a:ext cx="6096000" cy="1754326"/>
          </a:xfrm>
          <a:prstGeom prst="rect">
            <a:avLst/>
          </a:prstGeom>
          <a:noFill/>
        </p:spPr>
        <p:txBody>
          <a:bodyPr wrap="square">
            <a:spAutoFit/>
          </a:bodyPr>
          <a:lstStyle/>
          <a:p>
            <a:r>
              <a:rPr lang="en-GB" dirty="0"/>
              <a:t>We identified outliers (data points that fall above or below a specific range relative to the IQR) for variables R1, R4, R5, R6 ,R7 and R8, as we saw earlier during the univariate analysis of the variables through boxplots. After this operation1591 observations are excluded. From now on we are </a:t>
            </a:r>
            <a:r>
              <a:rPr lang="en-GB" dirty="0" err="1"/>
              <a:t>gonna</a:t>
            </a:r>
            <a:r>
              <a:rPr lang="en-GB" dirty="0"/>
              <a:t> use </a:t>
            </a:r>
            <a:r>
              <a:rPr lang="en-GB" dirty="0" err="1"/>
              <a:t>train_wo_out</a:t>
            </a:r>
            <a:r>
              <a:rPr lang="en-GB" dirty="0"/>
              <a:t>.</a:t>
            </a:r>
          </a:p>
        </p:txBody>
      </p:sp>
      <p:sp>
        <p:nvSpPr>
          <p:cNvPr id="14" name="TextBox 13">
            <a:extLst>
              <a:ext uri="{FF2B5EF4-FFF2-40B4-BE49-F238E27FC236}">
                <a16:creationId xmlns:a16="http://schemas.microsoft.com/office/drawing/2014/main" id="{E206BD1C-B22C-153C-1268-48B4BDA63C27}"/>
              </a:ext>
            </a:extLst>
          </p:cNvPr>
          <p:cNvSpPr txBox="1"/>
          <p:nvPr/>
        </p:nvSpPr>
        <p:spPr>
          <a:xfrm>
            <a:off x="5640000" y="2700444"/>
            <a:ext cx="6096000" cy="369332"/>
          </a:xfrm>
          <a:prstGeom prst="rect">
            <a:avLst/>
          </a:prstGeom>
          <a:noFill/>
        </p:spPr>
        <p:txBody>
          <a:bodyPr wrap="square">
            <a:spAutoFit/>
          </a:bodyPr>
          <a:lstStyle/>
          <a:p>
            <a:r>
              <a:rPr lang="en-GB" dirty="0"/>
              <a:t>To detect outliers, we employ the interquartile rule (IQR)</a:t>
            </a:r>
          </a:p>
        </p:txBody>
      </p:sp>
      <p:pic>
        <p:nvPicPr>
          <p:cNvPr id="3076" name="Picture 4" descr="Interquartile Range Formula Hot Sale - xevietnam.com 1688913405">
            <a:extLst>
              <a:ext uri="{FF2B5EF4-FFF2-40B4-BE49-F238E27FC236}">
                <a16:creationId xmlns:a16="http://schemas.microsoft.com/office/drawing/2014/main" id="{9D9E955A-F795-9F2D-9FEE-CEF8EE3CAA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5097" b="36044"/>
          <a:stretch/>
        </p:blipFill>
        <p:spPr bwMode="auto">
          <a:xfrm>
            <a:off x="6580909" y="3429000"/>
            <a:ext cx="3803073" cy="831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21781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BFA5F-3091-9780-9FAD-F188DB5FC902}"/>
              </a:ext>
            </a:extLst>
          </p:cNvPr>
          <p:cNvSpPr>
            <a:spLocks noGrp="1"/>
          </p:cNvSpPr>
          <p:nvPr>
            <p:ph type="title"/>
          </p:nvPr>
        </p:nvSpPr>
        <p:spPr/>
        <p:txBody>
          <a:bodyPr/>
          <a:lstStyle/>
          <a:p>
            <a:r>
              <a:rPr lang="en-GB" b="1" dirty="0"/>
              <a:t>LDA Procedure</a:t>
            </a:r>
          </a:p>
        </p:txBody>
      </p:sp>
      <p:pic>
        <p:nvPicPr>
          <p:cNvPr id="7" name="Picture 6">
            <a:extLst>
              <a:ext uri="{FF2B5EF4-FFF2-40B4-BE49-F238E27FC236}">
                <a16:creationId xmlns:a16="http://schemas.microsoft.com/office/drawing/2014/main" id="{8C9AA8DA-D36E-02E5-3408-DC52191E9D05}"/>
              </a:ext>
            </a:extLst>
          </p:cNvPr>
          <p:cNvPicPr>
            <a:picLocks noChangeAspect="1"/>
          </p:cNvPicPr>
          <p:nvPr/>
        </p:nvPicPr>
        <p:blipFill>
          <a:blip r:embed="rId2"/>
          <a:stretch>
            <a:fillRect/>
          </a:stretch>
        </p:blipFill>
        <p:spPr>
          <a:xfrm>
            <a:off x="456000" y="2168168"/>
            <a:ext cx="6267496" cy="4686334"/>
          </a:xfrm>
          <a:prstGeom prst="rect">
            <a:avLst/>
          </a:prstGeom>
        </p:spPr>
      </p:pic>
      <p:pic>
        <p:nvPicPr>
          <p:cNvPr id="9" name="Picture 8">
            <a:extLst>
              <a:ext uri="{FF2B5EF4-FFF2-40B4-BE49-F238E27FC236}">
                <a16:creationId xmlns:a16="http://schemas.microsoft.com/office/drawing/2014/main" id="{EE560311-61D8-EE22-645A-F9CA4D5F7A12}"/>
              </a:ext>
            </a:extLst>
          </p:cNvPr>
          <p:cNvPicPr>
            <a:picLocks noChangeAspect="1"/>
          </p:cNvPicPr>
          <p:nvPr/>
        </p:nvPicPr>
        <p:blipFill>
          <a:blip r:embed="rId3"/>
          <a:stretch>
            <a:fillRect/>
          </a:stretch>
        </p:blipFill>
        <p:spPr>
          <a:xfrm>
            <a:off x="7185012" y="2171666"/>
            <a:ext cx="4670161" cy="1800230"/>
          </a:xfrm>
          <a:prstGeom prst="rect">
            <a:avLst/>
          </a:prstGeom>
        </p:spPr>
      </p:pic>
      <p:sp>
        <p:nvSpPr>
          <p:cNvPr id="10" name="TextBox 9">
            <a:extLst>
              <a:ext uri="{FF2B5EF4-FFF2-40B4-BE49-F238E27FC236}">
                <a16:creationId xmlns:a16="http://schemas.microsoft.com/office/drawing/2014/main" id="{B1FE4490-E4E9-A6F9-17A8-EC6156085B56}"/>
              </a:ext>
            </a:extLst>
          </p:cNvPr>
          <p:cNvSpPr txBox="1"/>
          <p:nvPr/>
        </p:nvSpPr>
        <p:spPr>
          <a:xfrm>
            <a:off x="8108815" y="4667175"/>
            <a:ext cx="2822553" cy="646331"/>
          </a:xfrm>
          <a:prstGeom prst="rect">
            <a:avLst/>
          </a:prstGeom>
          <a:noFill/>
        </p:spPr>
        <p:txBody>
          <a:bodyPr wrap="square">
            <a:spAutoFit/>
          </a:bodyPr>
          <a:lstStyle/>
          <a:p>
            <a:r>
              <a:rPr lang="it-IT" dirty="0" err="1"/>
              <a:t>Accuracy</a:t>
            </a:r>
            <a:r>
              <a:rPr lang="it-IT" dirty="0"/>
              <a:t>: 0.794702</a:t>
            </a:r>
          </a:p>
          <a:p>
            <a:r>
              <a:rPr lang="it-IT" dirty="0" err="1"/>
              <a:t>Sensitivity</a:t>
            </a:r>
            <a:r>
              <a:rPr lang="it-IT" dirty="0"/>
              <a:t>: 0.6057692</a:t>
            </a:r>
            <a:endParaRPr lang="en-GB" dirty="0"/>
          </a:p>
        </p:txBody>
      </p:sp>
    </p:spTree>
    <p:extLst>
      <p:ext uri="{BB962C8B-B14F-4D97-AF65-F5344CB8AC3E}">
        <p14:creationId xmlns:p14="http://schemas.microsoft.com/office/powerpoint/2010/main" val="32756202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D1025-9478-CA70-615A-78B67DA451AD}"/>
              </a:ext>
            </a:extLst>
          </p:cNvPr>
          <p:cNvSpPr>
            <a:spLocks noGrp="1"/>
          </p:cNvSpPr>
          <p:nvPr>
            <p:ph type="title"/>
          </p:nvPr>
        </p:nvSpPr>
        <p:spPr/>
        <p:txBody>
          <a:bodyPr/>
          <a:lstStyle/>
          <a:p>
            <a:r>
              <a:rPr lang="en-GB" b="1" dirty="0"/>
              <a:t>Quadratic Discriminant Analysis</a:t>
            </a:r>
            <a:endParaRPr lang="en-GB" dirty="0"/>
          </a:p>
        </p:txBody>
      </p:sp>
      <p:pic>
        <p:nvPicPr>
          <p:cNvPr id="7" name="Picture 6">
            <a:extLst>
              <a:ext uri="{FF2B5EF4-FFF2-40B4-BE49-F238E27FC236}">
                <a16:creationId xmlns:a16="http://schemas.microsoft.com/office/drawing/2014/main" id="{AD82E12D-6B56-E581-1E4F-289FCBE7AF32}"/>
              </a:ext>
            </a:extLst>
          </p:cNvPr>
          <p:cNvPicPr>
            <a:picLocks noChangeAspect="1"/>
          </p:cNvPicPr>
          <p:nvPr/>
        </p:nvPicPr>
        <p:blipFill>
          <a:blip r:embed="rId2"/>
          <a:stretch>
            <a:fillRect/>
          </a:stretch>
        </p:blipFill>
        <p:spPr>
          <a:xfrm>
            <a:off x="456000" y="2802267"/>
            <a:ext cx="6353221" cy="3429025"/>
          </a:xfrm>
          <a:prstGeom prst="rect">
            <a:avLst/>
          </a:prstGeom>
        </p:spPr>
      </p:pic>
      <p:pic>
        <p:nvPicPr>
          <p:cNvPr id="9" name="Picture 8">
            <a:extLst>
              <a:ext uri="{FF2B5EF4-FFF2-40B4-BE49-F238E27FC236}">
                <a16:creationId xmlns:a16="http://schemas.microsoft.com/office/drawing/2014/main" id="{9F31A938-D16B-E94F-18EF-DD1D46CAE7F9}"/>
              </a:ext>
            </a:extLst>
          </p:cNvPr>
          <p:cNvPicPr>
            <a:picLocks noChangeAspect="1"/>
          </p:cNvPicPr>
          <p:nvPr/>
        </p:nvPicPr>
        <p:blipFill>
          <a:blip r:embed="rId3"/>
          <a:stretch>
            <a:fillRect/>
          </a:stretch>
        </p:blipFill>
        <p:spPr>
          <a:xfrm>
            <a:off x="7490106" y="2802266"/>
            <a:ext cx="4016106" cy="1788783"/>
          </a:xfrm>
          <a:prstGeom prst="rect">
            <a:avLst/>
          </a:prstGeom>
        </p:spPr>
      </p:pic>
      <p:sp>
        <p:nvSpPr>
          <p:cNvPr id="10" name="TextBox 9">
            <a:extLst>
              <a:ext uri="{FF2B5EF4-FFF2-40B4-BE49-F238E27FC236}">
                <a16:creationId xmlns:a16="http://schemas.microsoft.com/office/drawing/2014/main" id="{29CAFD1A-8C49-24AA-084F-3B1EEC5FA658}"/>
              </a:ext>
            </a:extLst>
          </p:cNvPr>
          <p:cNvSpPr txBox="1"/>
          <p:nvPr/>
        </p:nvSpPr>
        <p:spPr>
          <a:xfrm>
            <a:off x="8086882" y="4944266"/>
            <a:ext cx="2822553" cy="646331"/>
          </a:xfrm>
          <a:prstGeom prst="rect">
            <a:avLst/>
          </a:prstGeom>
          <a:noFill/>
        </p:spPr>
        <p:txBody>
          <a:bodyPr wrap="square">
            <a:spAutoFit/>
          </a:bodyPr>
          <a:lstStyle/>
          <a:p>
            <a:r>
              <a:rPr lang="it-IT" dirty="0" err="1"/>
              <a:t>Accuracy</a:t>
            </a:r>
            <a:r>
              <a:rPr lang="it-IT" dirty="0"/>
              <a:t>: 0.8344371</a:t>
            </a:r>
          </a:p>
          <a:p>
            <a:r>
              <a:rPr lang="it-IT" dirty="0" err="1"/>
              <a:t>Sensitivity</a:t>
            </a:r>
            <a:r>
              <a:rPr lang="it-IT" dirty="0"/>
              <a:t>: 0.7259615</a:t>
            </a:r>
            <a:endParaRPr lang="en-GB" dirty="0"/>
          </a:p>
        </p:txBody>
      </p:sp>
    </p:spTree>
    <p:extLst>
      <p:ext uri="{BB962C8B-B14F-4D97-AF65-F5344CB8AC3E}">
        <p14:creationId xmlns:p14="http://schemas.microsoft.com/office/powerpoint/2010/main" val="19635324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AF630-72D7-371E-6921-F856F8061631}"/>
              </a:ext>
            </a:extLst>
          </p:cNvPr>
          <p:cNvSpPr>
            <a:spLocks noGrp="1"/>
          </p:cNvSpPr>
          <p:nvPr>
            <p:ph type="title"/>
          </p:nvPr>
        </p:nvSpPr>
        <p:spPr/>
        <p:txBody>
          <a:bodyPr/>
          <a:lstStyle/>
          <a:p>
            <a:r>
              <a:rPr lang="en-GB" b="1" dirty="0"/>
              <a:t>K-NN</a:t>
            </a:r>
            <a:endParaRPr lang="en-GB" dirty="0"/>
          </a:p>
        </p:txBody>
      </p:sp>
      <p:pic>
        <p:nvPicPr>
          <p:cNvPr id="7" name="Picture 6">
            <a:extLst>
              <a:ext uri="{FF2B5EF4-FFF2-40B4-BE49-F238E27FC236}">
                <a16:creationId xmlns:a16="http://schemas.microsoft.com/office/drawing/2014/main" id="{335C691B-5FE8-2AF3-F4B5-03E9A11FCE77}"/>
              </a:ext>
            </a:extLst>
          </p:cNvPr>
          <p:cNvPicPr>
            <a:picLocks noChangeAspect="1"/>
          </p:cNvPicPr>
          <p:nvPr/>
        </p:nvPicPr>
        <p:blipFill>
          <a:blip r:embed="rId3"/>
          <a:stretch>
            <a:fillRect/>
          </a:stretch>
        </p:blipFill>
        <p:spPr>
          <a:xfrm>
            <a:off x="456000" y="2631263"/>
            <a:ext cx="4133058" cy="2220122"/>
          </a:xfrm>
          <a:prstGeom prst="rect">
            <a:avLst/>
          </a:prstGeom>
        </p:spPr>
      </p:pic>
      <p:pic>
        <p:nvPicPr>
          <p:cNvPr id="9" name="Picture 8">
            <a:extLst>
              <a:ext uri="{FF2B5EF4-FFF2-40B4-BE49-F238E27FC236}">
                <a16:creationId xmlns:a16="http://schemas.microsoft.com/office/drawing/2014/main" id="{ADA3CF15-9C1C-DF18-7A20-5D07B53B848C}"/>
              </a:ext>
            </a:extLst>
          </p:cNvPr>
          <p:cNvPicPr>
            <a:picLocks noChangeAspect="1"/>
          </p:cNvPicPr>
          <p:nvPr/>
        </p:nvPicPr>
        <p:blipFill>
          <a:blip r:embed="rId4"/>
          <a:stretch>
            <a:fillRect/>
          </a:stretch>
        </p:blipFill>
        <p:spPr>
          <a:xfrm>
            <a:off x="6217234" y="1153221"/>
            <a:ext cx="5555885" cy="2956084"/>
          </a:xfrm>
          <a:prstGeom prst="rect">
            <a:avLst/>
          </a:prstGeom>
        </p:spPr>
      </p:pic>
      <p:pic>
        <p:nvPicPr>
          <p:cNvPr id="11" name="Picture 10">
            <a:extLst>
              <a:ext uri="{FF2B5EF4-FFF2-40B4-BE49-F238E27FC236}">
                <a16:creationId xmlns:a16="http://schemas.microsoft.com/office/drawing/2014/main" id="{5E883441-49F7-0DA8-0742-2A59EEDA740E}"/>
              </a:ext>
            </a:extLst>
          </p:cNvPr>
          <p:cNvPicPr>
            <a:picLocks noChangeAspect="1"/>
          </p:cNvPicPr>
          <p:nvPr/>
        </p:nvPicPr>
        <p:blipFill>
          <a:blip r:embed="rId5"/>
          <a:stretch>
            <a:fillRect/>
          </a:stretch>
        </p:blipFill>
        <p:spPr>
          <a:xfrm>
            <a:off x="6096000" y="4251522"/>
            <a:ext cx="5798354" cy="2444567"/>
          </a:xfrm>
          <a:prstGeom prst="rect">
            <a:avLst/>
          </a:prstGeom>
        </p:spPr>
      </p:pic>
      <p:sp>
        <p:nvSpPr>
          <p:cNvPr id="3" name="TextBox 2">
            <a:extLst>
              <a:ext uri="{FF2B5EF4-FFF2-40B4-BE49-F238E27FC236}">
                <a16:creationId xmlns:a16="http://schemas.microsoft.com/office/drawing/2014/main" id="{F356EE32-2FD3-5F47-EC46-BB60BAE477F2}"/>
              </a:ext>
            </a:extLst>
          </p:cNvPr>
          <p:cNvSpPr txBox="1"/>
          <p:nvPr/>
        </p:nvSpPr>
        <p:spPr>
          <a:xfrm>
            <a:off x="456000" y="5473805"/>
            <a:ext cx="4378036" cy="923330"/>
          </a:xfrm>
          <a:prstGeom prst="rect">
            <a:avLst/>
          </a:prstGeom>
          <a:noFill/>
        </p:spPr>
        <p:txBody>
          <a:bodyPr wrap="square" rtlCol="0">
            <a:spAutoFit/>
          </a:bodyPr>
          <a:lstStyle/>
          <a:p>
            <a:r>
              <a:rPr lang="it-IT" dirty="0" err="1"/>
              <a:t>Visually</a:t>
            </a:r>
            <a:r>
              <a:rPr lang="it-IT" dirty="0"/>
              <a:t> we can </a:t>
            </a:r>
            <a:r>
              <a:rPr lang="it-IT" dirty="0" err="1"/>
              <a:t>see</a:t>
            </a:r>
            <a:r>
              <a:rPr lang="it-IT" dirty="0"/>
              <a:t> that from K=55 K-NN </a:t>
            </a:r>
            <a:r>
              <a:rPr lang="en-GB" dirty="0"/>
              <a:t>produces both best accuracy and best sensitivity.</a:t>
            </a:r>
            <a:r>
              <a:rPr lang="it-IT" dirty="0"/>
              <a:t> </a:t>
            </a:r>
            <a:endParaRPr lang="en-GB" dirty="0"/>
          </a:p>
        </p:txBody>
      </p:sp>
    </p:spTree>
    <p:extLst>
      <p:ext uri="{BB962C8B-B14F-4D97-AF65-F5344CB8AC3E}">
        <p14:creationId xmlns:p14="http://schemas.microsoft.com/office/powerpoint/2010/main" val="103053587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C953D-B315-C946-ED81-7E1DA1531A8F}"/>
              </a:ext>
            </a:extLst>
          </p:cNvPr>
          <p:cNvSpPr>
            <a:spLocks noGrp="1"/>
          </p:cNvSpPr>
          <p:nvPr>
            <p:ph type="title"/>
          </p:nvPr>
        </p:nvSpPr>
        <p:spPr/>
        <p:txBody>
          <a:bodyPr/>
          <a:lstStyle/>
          <a:p>
            <a:r>
              <a:rPr lang="en-GB" dirty="0"/>
              <a:t>The Naive Bayes model</a:t>
            </a:r>
          </a:p>
        </p:txBody>
      </p:sp>
      <p:sp>
        <p:nvSpPr>
          <p:cNvPr id="3" name="Content Placeholder 2">
            <a:extLst>
              <a:ext uri="{FF2B5EF4-FFF2-40B4-BE49-F238E27FC236}">
                <a16:creationId xmlns:a16="http://schemas.microsoft.com/office/drawing/2014/main" id="{F708BD5A-91AF-0FAD-E6A8-F9DE8F10D490}"/>
              </a:ext>
            </a:extLst>
          </p:cNvPr>
          <p:cNvSpPr>
            <a:spLocks noGrp="1"/>
          </p:cNvSpPr>
          <p:nvPr>
            <p:ph sz="quarter" idx="10"/>
          </p:nvPr>
        </p:nvSpPr>
        <p:spPr>
          <a:xfrm>
            <a:off x="456000" y="2237509"/>
            <a:ext cx="6976964" cy="4350327"/>
          </a:xfrm>
        </p:spPr>
        <p:txBody>
          <a:bodyPr>
            <a:normAutofit/>
          </a:bodyPr>
          <a:lstStyle/>
          <a:p>
            <a:pPr marL="285750" indent="-285750">
              <a:buFont typeface="Arial" panose="020B0604020202020204" pitchFamily="34" charset="0"/>
              <a:buChar char="•"/>
            </a:pPr>
            <a:r>
              <a:rPr lang="en-GB" sz="1800" dirty="0"/>
              <a:t>It is a </a:t>
            </a:r>
            <a:r>
              <a:rPr lang="en-GB" sz="1800" b="1" dirty="0"/>
              <a:t>probabilistic classifier </a:t>
            </a:r>
            <a:r>
              <a:rPr lang="en-GB" sz="1800" dirty="0"/>
              <a:t>that </a:t>
            </a:r>
            <a:r>
              <a:rPr lang="en-GB" sz="1800" b="1" dirty="0"/>
              <a:t>estimates the probability </a:t>
            </a:r>
            <a:r>
              <a:rPr lang="en-GB" sz="1800" dirty="0"/>
              <a:t>of an instance belonging to a class based on certain attributes.</a:t>
            </a:r>
          </a:p>
          <a:p>
            <a:pPr marL="285750" indent="-285750">
              <a:buFont typeface="Arial" panose="020B0604020202020204" pitchFamily="34" charset="0"/>
              <a:buChar char="•"/>
            </a:pPr>
            <a:r>
              <a:rPr lang="en-GB" sz="1800" dirty="0"/>
              <a:t>It applies Bayes' theorem to make predictions, leveraging </a:t>
            </a:r>
            <a:r>
              <a:rPr lang="en-GB" sz="1800" b="1" dirty="0"/>
              <a:t>conditional probabilities</a:t>
            </a:r>
            <a:r>
              <a:rPr lang="en-GB" sz="1800" dirty="0"/>
              <a:t>.</a:t>
            </a:r>
          </a:p>
          <a:p>
            <a:pPr marL="285750" indent="-285750">
              <a:buFont typeface="Arial" panose="020B0604020202020204" pitchFamily="34" charset="0"/>
              <a:buChar char="•"/>
            </a:pPr>
            <a:r>
              <a:rPr lang="en-GB" sz="1800" dirty="0"/>
              <a:t>It </a:t>
            </a:r>
            <a:r>
              <a:rPr lang="en-GB" sz="1800" b="1" dirty="0"/>
              <a:t>assumes that the attributes are conditionally independent </a:t>
            </a:r>
            <a:r>
              <a:rPr lang="en-GB" sz="1800" dirty="0"/>
              <a:t>of each other, given the class value (this simplifying assumption makes the calculations more efficient).</a:t>
            </a:r>
          </a:p>
          <a:p>
            <a:pPr marL="285750" indent="-285750">
              <a:buFont typeface="Arial" panose="020B0604020202020204" pitchFamily="34" charset="0"/>
              <a:buChar char="•"/>
            </a:pPr>
            <a:r>
              <a:rPr lang="en-GB" sz="1800" dirty="0"/>
              <a:t>The model </a:t>
            </a:r>
            <a:r>
              <a:rPr lang="en-GB" sz="1800" b="1" dirty="0"/>
              <a:t>utilizes Bayes' theorem </a:t>
            </a:r>
            <a:r>
              <a:rPr lang="en-GB" sz="1800" dirty="0"/>
              <a:t>to calculate the conditional probability of an instance belonging to a particular class.</a:t>
            </a:r>
          </a:p>
          <a:p>
            <a:pPr marL="285750" indent="-285750">
              <a:buFont typeface="Arial" panose="020B0604020202020204" pitchFamily="34" charset="0"/>
              <a:buChar char="•"/>
            </a:pPr>
            <a:r>
              <a:rPr lang="en-GB" sz="1800" dirty="0"/>
              <a:t>It predicts the class for a given instance based on the class with the highest conditional probability.</a:t>
            </a:r>
          </a:p>
          <a:p>
            <a:pPr marL="285750" indent="-285750">
              <a:buFont typeface="Arial" panose="020B0604020202020204" pitchFamily="34" charset="0"/>
              <a:buChar char="•"/>
            </a:pPr>
            <a:r>
              <a:rPr lang="en-GB" sz="1800" b="1" dirty="0"/>
              <a:t>It selects the class that has the highest likelihood of generating the observed attribute values</a:t>
            </a:r>
            <a:r>
              <a:rPr lang="en-GB" sz="1800" dirty="0"/>
              <a:t>.</a:t>
            </a:r>
          </a:p>
        </p:txBody>
      </p:sp>
      <p:sp>
        <p:nvSpPr>
          <p:cNvPr id="6" name="TextBox 5">
            <a:extLst>
              <a:ext uri="{FF2B5EF4-FFF2-40B4-BE49-F238E27FC236}">
                <a16:creationId xmlns:a16="http://schemas.microsoft.com/office/drawing/2014/main" id="{EE72E7D2-043D-C49A-44E6-766A548E5901}"/>
              </a:ext>
            </a:extLst>
          </p:cNvPr>
          <p:cNvSpPr txBox="1"/>
          <p:nvPr/>
        </p:nvSpPr>
        <p:spPr>
          <a:xfrm>
            <a:off x="8552279" y="4409378"/>
            <a:ext cx="2822553" cy="1477328"/>
          </a:xfrm>
          <a:prstGeom prst="rect">
            <a:avLst/>
          </a:prstGeom>
          <a:noFill/>
        </p:spPr>
        <p:txBody>
          <a:bodyPr wrap="square">
            <a:spAutoFit/>
          </a:bodyPr>
          <a:lstStyle/>
          <a:p>
            <a:pPr algn="ctr"/>
            <a:r>
              <a:rPr lang="it-IT" b="1" dirty="0" err="1"/>
              <a:t>Results</a:t>
            </a:r>
            <a:r>
              <a:rPr lang="it-IT" b="1" dirty="0"/>
              <a:t>:</a:t>
            </a:r>
          </a:p>
          <a:p>
            <a:pPr algn="ctr"/>
            <a:endParaRPr lang="it-IT" dirty="0"/>
          </a:p>
          <a:p>
            <a:pPr algn="ctr"/>
            <a:r>
              <a:rPr lang="it-IT" dirty="0" err="1"/>
              <a:t>Accuracy</a:t>
            </a:r>
            <a:r>
              <a:rPr lang="it-IT" dirty="0"/>
              <a:t>: 0.8425313</a:t>
            </a:r>
          </a:p>
          <a:p>
            <a:pPr algn="ctr"/>
            <a:endParaRPr lang="it-IT" dirty="0"/>
          </a:p>
          <a:p>
            <a:pPr algn="ctr"/>
            <a:r>
              <a:rPr lang="it-IT" dirty="0" err="1"/>
              <a:t>Sensitivity</a:t>
            </a:r>
            <a:r>
              <a:rPr lang="it-IT" dirty="0"/>
              <a:t>: </a:t>
            </a:r>
            <a:r>
              <a:rPr lang="en-GB" dirty="0"/>
              <a:t>0.7259615</a:t>
            </a:r>
          </a:p>
        </p:txBody>
      </p:sp>
      <p:pic>
        <p:nvPicPr>
          <p:cNvPr id="5122" name="Picture 2" descr="Naive Bayes Classifier Tutorial - Mihail Eric">
            <a:extLst>
              <a:ext uri="{FF2B5EF4-FFF2-40B4-BE49-F238E27FC236}">
                <a16:creationId xmlns:a16="http://schemas.microsoft.com/office/drawing/2014/main" id="{23EEEA1D-C8B1-2C3A-8C97-724ADD5A3E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1113" y="1388748"/>
            <a:ext cx="3544887" cy="270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361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A89CE-205B-540D-BB70-6DB6B8B8BFB2}"/>
              </a:ext>
            </a:extLst>
          </p:cNvPr>
          <p:cNvSpPr>
            <a:spLocks noGrp="1"/>
          </p:cNvSpPr>
          <p:nvPr>
            <p:ph type="title"/>
          </p:nvPr>
        </p:nvSpPr>
        <p:spPr/>
        <p:txBody>
          <a:bodyPr>
            <a:normAutofit/>
          </a:bodyPr>
          <a:lstStyle/>
          <a:p>
            <a:r>
              <a:rPr lang="en-GB" b="1" dirty="0"/>
              <a:t>Model Comparison</a:t>
            </a:r>
            <a:br>
              <a:rPr lang="en-GB" b="1" dirty="0"/>
            </a:br>
            <a:r>
              <a:rPr lang="en-GB" b="1" dirty="0"/>
              <a:t>ROC Curve</a:t>
            </a:r>
            <a:endParaRPr lang="en-GB" dirty="0"/>
          </a:p>
        </p:txBody>
      </p:sp>
      <p:pic>
        <p:nvPicPr>
          <p:cNvPr id="7" name="Picture 6">
            <a:extLst>
              <a:ext uri="{FF2B5EF4-FFF2-40B4-BE49-F238E27FC236}">
                <a16:creationId xmlns:a16="http://schemas.microsoft.com/office/drawing/2014/main" id="{3D161CB4-333E-4537-09A1-241E8DF6584C}"/>
              </a:ext>
            </a:extLst>
          </p:cNvPr>
          <p:cNvPicPr>
            <a:picLocks noChangeAspect="1"/>
          </p:cNvPicPr>
          <p:nvPr/>
        </p:nvPicPr>
        <p:blipFill>
          <a:blip r:embed="rId2"/>
          <a:stretch>
            <a:fillRect/>
          </a:stretch>
        </p:blipFill>
        <p:spPr>
          <a:xfrm>
            <a:off x="0" y="2435699"/>
            <a:ext cx="6852850" cy="4162161"/>
          </a:xfrm>
          <a:prstGeom prst="rect">
            <a:avLst/>
          </a:prstGeom>
        </p:spPr>
      </p:pic>
      <p:sp>
        <p:nvSpPr>
          <p:cNvPr id="9" name="TextBox 8">
            <a:extLst>
              <a:ext uri="{FF2B5EF4-FFF2-40B4-BE49-F238E27FC236}">
                <a16:creationId xmlns:a16="http://schemas.microsoft.com/office/drawing/2014/main" id="{0CD134AE-C99A-B5BC-F590-7E00FB2836BA}"/>
              </a:ext>
            </a:extLst>
          </p:cNvPr>
          <p:cNvSpPr txBox="1"/>
          <p:nvPr/>
        </p:nvSpPr>
        <p:spPr>
          <a:xfrm>
            <a:off x="6712857" y="2976249"/>
            <a:ext cx="5355772" cy="2450094"/>
          </a:xfrm>
          <a:prstGeom prst="rect">
            <a:avLst/>
          </a:prstGeom>
          <a:noFill/>
        </p:spPr>
        <p:txBody>
          <a:bodyPr wrap="square">
            <a:spAutoFit/>
          </a:bodyPr>
          <a:lstStyle/>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Logistic (Balanced)</a:t>
            </a:r>
            <a:r>
              <a:rPr lang="en-GB" sz="1800" dirty="0">
                <a:effectLst/>
                <a:latin typeface="Calibri" panose="020F0502020204030204" pitchFamily="34" charset="0"/>
                <a:ea typeface="Calibri" panose="020F0502020204030204" pitchFamily="34" charset="0"/>
                <a:cs typeface="Arial" panose="020B0604020202020204" pitchFamily="34" charset="0"/>
              </a:rPr>
              <a:t>: 0.8274786</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Logistic (with all features)</a:t>
            </a:r>
            <a:r>
              <a:rPr lang="en-GB" sz="1800" dirty="0">
                <a:effectLst/>
                <a:latin typeface="Calibri" panose="020F0502020204030204" pitchFamily="34" charset="0"/>
                <a:ea typeface="Calibri" panose="020F0502020204030204" pitchFamily="34" charset="0"/>
                <a:cs typeface="Arial" panose="020B0604020202020204" pitchFamily="34" charset="0"/>
              </a:rPr>
              <a:t>: </a:t>
            </a:r>
            <a:r>
              <a:rPr lang="en-GB" sz="1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0.8918624</a:t>
            </a:r>
            <a:endParaRPr lang="en-GB" sz="16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Naive Bayes Classifier</a:t>
            </a:r>
            <a:r>
              <a:rPr lang="en-GB" sz="1800" dirty="0">
                <a:effectLst/>
                <a:latin typeface="Calibri" panose="020F0502020204030204" pitchFamily="34" charset="0"/>
                <a:ea typeface="Calibri" panose="020F0502020204030204" pitchFamily="34" charset="0"/>
                <a:cs typeface="Arial" panose="020B0604020202020204" pitchFamily="34" charset="0"/>
              </a:rPr>
              <a:t>: 0.7947792</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Linear Discriminant Analysis (LDA)</a:t>
            </a:r>
            <a:r>
              <a:rPr lang="en-GB" sz="1800" dirty="0">
                <a:effectLst/>
                <a:latin typeface="Calibri" panose="020F0502020204030204" pitchFamily="34" charset="0"/>
                <a:ea typeface="Calibri" panose="020F0502020204030204" pitchFamily="34" charset="0"/>
                <a:cs typeface="Arial" panose="020B0604020202020204" pitchFamily="34" charset="0"/>
              </a:rPr>
              <a:t>: 0.8078469</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Quadratic Discriminant Analysis (QDA)</a:t>
            </a:r>
            <a:r>
              <a:rPr lang="en-GB" sz="1800" dirty="0">
                <a:effectLst/>
                <a:latin typeface="Calibri" panose="020F0502020204030204" pitchFamily="34" charset="0"/>
                <a:ea typeface="Calibri" panose="020F0502020204030204" pitchFamily="34" charset="0"/>
                <a:cs typeface="Arial" panose="020B0604020202020204" pitchFamily="34" charset="0"/>
              </a:rPr>
              <a:t>: 0.8376328</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Ridge Regression</a:t>
            </a:r>
            <a:r>
              <a:rPr lang="en-GB" sz="1800" dirty="0">
                <a:effectLst/>
                <a:latin typeface="Calibri" panose="020F0502020204030204" pitchFamily="34" charset="0"/>
                <a:ea typeface="Calibri" panose="020F0502020204030204" pitchFamily="34" charset="0"/>
                <a:cs typeface="Arial" panose="020B0604020202020204" pitchFamily="34" charset="0"/>
              </a:rPr>
              <a:t>: </a:t>
            </a:r>
            <a:r>
              <a:rPr lang="en-GB" sz="1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0.8937254</a:t>
            </a:r>
            <a:endParaRPr lang="en-GB" sz="16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b="1" dirty="0">
                <a:effectLst/>
                <a:latin typeface="Calibri" panose="020F0502020204030204" pitchFamily="34" charset="0"/>
                <a:ea typeface="Calibri" panose="020F0502020204030204" pitchFamily="34" charset="0"/>
                <a:cs typeface="Arial" panose="020B0604020202020204" pitchFamily="34" charset="0"/>
              </a:rPr>
              <a:t>AUC Lasso Regression</a:t>
            </a:r>
            <a:r>
              <a:rPr lang="en-GB" sz="1800" dirty="0">
                <a:effectLst/>
                <a:latin typeface="Calibri" panose="020F0502020204030204" pitchFamily="34" charset="0"/>
                <a:ea typeface="Calibri" panose="020F0502020204030204" pitchFamily="34" charset="0"/>
                <a:cs typeface="Arial" panose="020B0604020202020204" pitchFamily="34" charset="0"/>
              </a:rPr>
              <a:t>: </a:t>
            </a:r>
            <a:r>
              <a:rPr lang="en-GB" sz="1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0.892347</a:t>
            </a:r>
            <a:endParaRPr lang="en-GB" sz="16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678362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D11FE-41F4-9D4F-F5BE-A2D0F6053479}"/>
              </a:ext>
            </a:extLst>
          </p:cNvPr>
          <p:cNvSpPr>
            <a:spLocks noGrp="1"/>
          </p:cNvSpPr>
          <p:nvPr>
            <p:ph type="title"/>
          </p:nvPr>
        </p:nvSpPr>
        <p:spPr/>
        <p:txBody>
          <a:bodyPr/>
          <a:lstStyle/>
          <a:p>
            <a:r>
              <a:rPr lang="en-GB" b="1" dirty="0"/>
              <a:t>Metrics Comparison</a:t>
            </a:r>
            <a:endParaRPr lang="en-GB" dirty="0"/>
          </a:p>
        </p:txBody>
      </p:sp>
      <p:pic>
        <p:nvPicPr>
          <p:cNvPr id="7" name="Picture 6">
            <a:extLst>
              <a:ext uri="{FF2B5EF4-FFF2-40B4-BE49-F238E27FC236}">
                <a16:creationId xmlns:a16="http://schemas.microsoft.com/office/drawing/2014/main" id="{838E1FD4-7C53-B122-9AE6-418E8E7EA386}"/>
              </a:ext>
            </a:extLst>
          </p:cNvPr>
          <p:cNvPicPr>
            <a:picLocks noChangeAspect="1"/>
          </p:cNvPicPr>
          <p:nvPr/>
        </p:nvPicPr>
        <p:blipFill>
          <a:blip r:embed="rId3"/>
          <a:stretch>
            <a:fillRect/>
          </a:stretch>
        </p:blipFill>
        <p:spPr>
          <a:xfrm>
            <a:off x="0" y="2080482"/>
            <a:ext cx="8446254" cy="4523517"/>
          </a:xfrm>
          <a:prstGeom prst="rect">
            <a:avLst/>
          </a:prstGeom>
        </p:spPr>
      </p:pic>
      <p:sp>
        <p:nvSpPr>
          <p:cNvPr id="4" name="TextBox 3">
            <a:extLst>
              <a:ext uri="{FF2B5EF4-FFF2-40B4-BE49-F238E27FC236}">
                <a16:creationId xmlns:a16="http://schemas.microsoft.com/office/drawing/2014/main" id="{9172D401-17AF-D0C1-16E0-ECB0D8EAC446}"/>
              </a:ext>
            </a:extLst>
          </p:cNvPr>
          <p:cNvSpPr txBox="1"/>
          <p:nvPr/>
        </p:nvSpPr>
        <p:spPr>
          <a:xfrm>
            <a:off x="8389998" y="2341221"/>
            <a:ext cx="3701143" cy="3840731"/>
          </a:xfrm>
          <a:prstGeom prst="rect">
            <a:avLst/>
          </a:prstGeom>
          <a:noFill/>
        </p:spPr>
        <p:txBody>
          <a:bodyPr wrap="square">
            <a:spAutoFit/>
          </a:bodyPr>
          <a:lstStyle/>
          <a:p>
            <a:pPr>
              <a:lnSpc>
                <a:spcPct val="107000"/>
              </a:lnSpc>
              <a:spcAft>
                <a:spcPts val="800"/>
              </a:spcAft>
            </a:pPr>
            <a:r>
              <a:rPr lang="en-GB" sz="1800" dirty="0">
                <a:effectLst/>
                <a:latin typeface="Calibri" panose="020F0502020204030204" pitchFamily="34" charset="0"/>
                <a:ea typeface="Calibri" panose="020F0502020204030204" pitchFamily="34" charset="0"/>
                <a:cs typeface="Arial" panose="020B0604020202020204" pitchFamily="34" charset="0"/>
              </a:rPr>
              <a:t>Based on the metrics, we can group the models into two categories:</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mj-lt"/>
              <a:buAutoNum type="arabicPeriod"/>
            </a:pPr>
            <a:r>
              <a:rPr lang="en-GB" sz="1800" dirty="0">
                <a:effectLst/>
                <a:latin typeface="Calibri" panose="020F0502020204030204" pitchFamily="34" charset="0"/>
                <a:ea typeface="Calibri" panose="020F0502020204030204" pitchFamily="34" charset="0"/>
                <a:cs typeface="Arial" panose="020B0604020202020204" pitchFamily="34" charset="0"/>
              </a:rPr>
              <a:t>High Accuracy, Low Sensitivity:</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Complete Logistic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Ridge Regression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spcAft>
                <a:spcPts val="800"/>
              </a:spcAft>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Lasso Regression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mj-lt"/>
              <a:buAutoNum type="arabicPeriod"/>
            </a:pPr>
            <a:r>
              <a:rPr lang="en-GB" sz="1800" dirty="0">
                <a:effectLst/>
                <a:latin typeface="Calibri" panose="020F0502020204030204" pitchFamily="34" charset="0"/>
                <a:ea typeface="Calibri" panose="020F0502020204030204" pitchFamily="34" charset="0"/>
                <a:cs typeface="Arial" panose="020B0604020202020204" pitchFamily="34" charset="0"/>
              </a:rPr>
              <a:t>High Accuracy, High Sensitivity:</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Balanced Logistic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Bayes Classifier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LDA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QDA Model</a:t>
            </a:r>
            <a:endParaRPr lang="en-GB" sz="16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107000"/>
              </a:lnSpc>
              <a:spcAft>
                <a:spcPts val="800"/>
              </a:spcAft>
              <a:buFont typeface="Arial" panose="020B0604020202020204" pitchFamily="34" charset="0"/>
              <a:buChar char="•"/>
            </a:pPr>
            <a:r>
              <a:rPr lang="en-GB" b="1" dirty="0">
                <a:effectLst/>
                <a:latin typeface="Calibri" panose="020F0502020204030204" pitchFamily="34" charset="0"/>
                <a:ea typeface="Calibri" panose="020F0502020204030204" pitchFamily="34" charset="0"/>
                <a:cs typeface="Arial" panose="020B0604020202020204" pitchFamily="34" charset="0"/>
              </a:rPr>
              <a:t>55-NN</a:t>
            </a:r>
            <a:endParaRPr lang="en-GB" sz="1600" dirty="0">
              <a:effectLst/>
              <a:latin typeface="Calibri" panose="020F0502020204030204" pitchFamily="34" charset="0"/>
              <a:ea typeface="Calibri" panose="020F050202020403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11" name="Ink 10">
                <a:extLst>
                  <a:ext uri="{FF2B5EF4-FFF2-40B4-BE49-F238E27FC236}">
                    <a16:creationId xmlns:a16="http://schemas.microsoft.com/office/drawing/2014/main" id="{BED509AE-1549-64FA-B2EE-10C08F00C5C6}"/>
                  </a:ext>
                </a:extLst>
              </p14:cNvPr>
              <p14:cNvContentPartPr/>
              <p14:nvPr/>
            </p14:nvContentPartPr>
            <p14:xfrm>
              <a:off x="262407" y="5783040"/>
              <a:ext cx="6919200" cy="84960"/>
            </p14:xfrm>
          </p:contentPart>
        </mc:Choice>
        <mc:Fallback>
          <p:pic>
            <p:nvPicPr>
              <p:cNvPr id="11" name="Ink 10">
                <a:extLst>
                  <a:ext uri="{FF2B5EF4-FFF2-40B4-BE49-F238E27FC236}">
                    <a16:creationId xmlns:a16="http://schemas.microsoft.com/office/drawing/2014/main" id="{BED509AE-1549-64FA-B2EE-10C08F00C5C6}"/>
                  </a:ext>
                </a:extLst>
              </p:cNvPr>
              <p:cNvPicPr/>
              <p:nvPr/>
            </p:nvPicPr>
            <p:blipFill>
              <a:blip r:embed="rId5"/>
              <a:stretch>
                <a:fillRect/>
              </a:stretch>
            </p:blipFill>
            <p:spPr>
              <a:xfrm>
                <a:off x="208767" y="5675040"/>
                <a:ext cx="7026840" cy="300600"/>
              </a:xfrm>
              <a:prstGeom prst="rect">
                <a:avLst/>
              </a:prstGeom>
            </p:spPr>
          </p:pic>
        </mc:Fallback>
      </mc:AlternateContent>
    </p:spTree>
    <p:extLst>
      <p:ext uri="{BB962C8B-B14F-4D97-AF65-F5344CB8AC3E}">
        <p14:creationId xmlns:p14="http://schemas.microsoft.com/office/powerpoint/2010/main" val="42567359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807F-5B73-2FDF-D7E9-6C5041A74DF3}"/>
              </a:ext>
            </a:extLst>
          </p:cNvPr>
          <p:cNvSpPr>
            <a:spLocks noGrp="1"/>
          </p:cNvSpPr>
          <p:nvPr>
            <p:ph type="title"/>
          </p:nvPr>
        </p:nvSpPr>
        <p:spPr/>
        <p:txBody>
          <a:bodyPr/>
          <a:lstStyle/>
          <a:p>
            <a:r>
              <a:rPr lang="it-IT" dirty="0" err="1"/>
              <a:t>Conclusions</a:t>
            </a:r>
            <a:endParaRPr lang="en-GB" dirty="0"/>
          </a:p>
        </p:txBody>
      </p:sp>
      <p:sp>
        <p:nvSpPr>
          <p:cNvPr id="3" name="Content Placeholder 2">
            <a:extLst>
              <a:ext uri="{FF2B5EF4-FFF2-40B4-BE49-F238E27FC236}">
                <a16:creationId xmlns:a16="http://schemas.microsoft.com/office/drawing/2014/main" id="{5DFBC1C2-3C98-49D4-058A-4484E20C1CAF}"/>
              </a:ext>
            </a:extLst>
          </p:cNvPr>
          <p:cNvSpPr>
            <a:spLocks noGrp="1"/>
          </p:cNvSpPr>
          <p:nvPr>
            <p:ph sz="quarter" idx="10"/>
          </p:nvPr>
        </p:nvSpPr>
        <p:spPr>
          <a:xfrm>
            <a:off x="660654" y="2341221"/>
            <a:ext cx="10229596" cy="3859558"/>
          </a:xfrm>
        </p:spPr>
        <p:txBody>
          <a:bodyPr>
            <a:normAutofit fontScale="92500" lnSpcReduction="20000"/>
          </a:bodyPr>
          <a:lstStyle/>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Bankruptcy is a complex phenomenon influenced by multiple factors, rather than a single cause.</a:t>
            </a:r>
          </a:p>
          <a:p>
            <a:pPr marL="228600" indent="-228600">
              <a:lnSpc>
                <a:spcPct val="100000"/>
              </a:lnSpc>
              <a:buFont typeface="Arial" panose="020B0604020202020204" pitchFamily="34" charset="0"/>
              <a:buChar char="•"/>
            </a:pPr>
            <a:r>
              <a:rPr lang="en-GB" sz="2600">
                <a:latin typeface="Arial" panose="020B0604020202020204" pitchFamily="34" charset="0"/>
                <a:ea typeface="Verdana" panose="020B0604030504040204" pitchFamily="34" charset="0"/>
              </a:rPr>
              <a:t>Therefore the </a:t>
            </a:r>
            <a:r>
              <a:rPr lang="en-GB" sz="2600" dirty="0">
                <a:latin typeface="Arial" panose="020B0604020202020204" pitchFamily="34" charset="0"/>
                <a:ea typeface="Verdana" panose="020B0604030504040204" pitchFamily="34" charset="0"/>
              </a:rPr>
              <a:t>analysis identified some ratios, including R4 (ME/TL) and R5 (S/TA), which have a relatively weaker impact on predicting bankruptcy compared to other variables.</a:t>
            </a:r>
          </a:p>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R4 (ME/TL) measures the market value of equity in relation to total liability. Its lower impact suggests that the market value of equity may not be a significant factor in predicting bankruptcy in the specific dataset.</a:t>
            </a:r>
          </a:p>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R5 (S/TA) measures the sales-to-assets ratio. Its lower impact indicates that this ratio may not be a strong predictor of bankruptcy in the </a:t>
            </a:r>
            <a:r>
              <a:rPr lang="en-GB" sz="2600" dirty="0" err="1">
                <a:latin typeface="Arial" panose="020B0604020202020204" pitchFamily="34" charset="0"/>
                <a:ea typeface="Verdana" panose="020B0604030504040204" pitchFamily="34" charset="0"/>
              </a:rPr>
              <a:t>analyzed</a:t>
            </a:r>
            <a:r>
              <a:rPr lang="en-GB" sz="2600" dirty="0">
                <a:latin typeface="Arial" panose="020B0604020202020204" pitchFamily="34" charset="0"/>
                <a:ea typeface="Verdana" panose="020B0604030504040204" pitchFamily="34" charset="0"/>
              </a:rPr>
              <a:t> context.</a:t>
            </a:r>
          </a:p>
        </p:txBody>
      </p:sp>
    </p:spTree>
    <p:extLst>
      <p:ext uri="{BB962C8B-B14F-4D97-AF65-F5344CB8AC3E}">
        <p14:creationId xmlns:p14="http://schemas.microsoft.com/office/powerpoint/2010/main" val="20369912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End of presentation , Thank you for your attention - tony stark- that  feeling when - Meme Generator">
            <a:extLst>
              <a:ext uri="{FF2B5EF4-FFF2-40B4-BE49-F238E27FC236}">
                <a16:creationId xmlns:a16="http://schemas.microsoft.com/office/drawing/2014/main" id="{C631ACDE-DAFE-804A-C13B-085646F5537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37429" y="1900627"/>
            <a:ext cx="6517141" cy="4350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272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6CD88-EEB9-89D8-6883-BE42CC63FACD}"/>
              </a:ext>
            </a:extLst>
          </p:cNvPr>
          <p:cNvSpPr>
            <a:spLocks noGrp="1"/>
          </p:cNvSpPr>
          <p:nvPr>
            <p:ph type="title"/>
          </p:nvPr>
        </p:nvSpPr>
        <p:spPr>
          <a:xfrm>
            <a:off x="6669506" y="1153221"/>
            <a:ext cx="5522494" cy="1188000"/>
          </a:xfrm>
        </p:spPr>
        <p:txBody>
          <a:bodyPr/>
          <a:lstStyle/>
          <a:p>
            <a:r>
              <a:rPr lang="it-IT" dirty="0" err="1"/>
              <a:t>Modern</a:t>
            </a:r>
            <a:r>
              <a:rPr lang="it-IT" dirty="0"/>
              <a:t> </a:t>
            </a:r>
            <a:r>
              <a:rPr lang="it-IT" dirty="0" err="1"/>
              <a:t>approaches</a:t>
            </a:r>
            <a:r>
              <a:rPr lang="it-IT" dirty="0"/>
              <a:t>:</a:t>
            </a:r>
          </a:p>
        </p:txBody>
      </p:sp>
      <p:sp>
        <p:nvSpPr>
          <p:cNvPr id="3" name="Content Placeholder 2">
            <a:extLst>
              <a:ext uri="{FF2B5EF4-FFF2-40B4-BE49-F238E27FC236}">
                <a16:creationId xmlns:a16="http://schemas.microsoft.com/office/drawing/2014/main" id="{8D2E2811-EF29-9D4A-6B29-7A76F887EB4E}"/>
              </a:ext>
            </a:extLst>
          </p:cNvPr>
          <p:cNvSpPr>
            <a:spLocks noGrp="1"/>
          </p:cNvSpPr>
          <p:nvPr>
            <p:ph sz="quarter" idx="10"/>
          </p:nvPr>
        </p:nvSpPr>
        <p:spPr>
          <a:xfrm>
            <a:off x="6096000" y="2192296"/>
            <a:ext cx="6095999" cy="3724410"/>
          </a:xfrm>
        </p:spPr>
        <p:txBody>
          <a:bodyPr>
            <a:normAutofit/>
          </a:bodyPr>
          <a:lstStyle/>
          <a:p>
            <a:pPr marL="228600" indent="-228600">
              <a:lnSpc>
                <a:spcPct val="100000"/>
              </a:lnSpc>
              <a:buFont typeface="Arial" panose="020B0604020202020204" pitchFamily="34" charset="0"/>
              <a:buChar char="•"/>
            </a:pPr>
            <a:r>
              <a:rPr lang="en-GB" dirty="0">
                <a:latin typeface="Arial" panose="020B0604020202020204" pitchFamily="34" charset="0"/>
                <a:ea typeface="Verdana" panose="020B0604030504040204" pitchFamily="34" charset="0"/>
              </a:rPr>
              <a:t>Predicting bankruptcy is crucial for financial institutions, investors, and stakeholders.</a:t>
            </a:r>
          </a:p>
          <a:p>
            <a:pPr marL="228600" indent="-228600">
              <a:lnSpc>
                <a:spcPct val="100000"/>
              </a:lnSpc>
              <a:buFont typeface="Arial" panose="020B0604020202020204" pitchFamily="34" charset="0"/>
              <a:buChar char="•"/>
            </a:pPr>
            <a:r>
              <a:rPr lang="en-GB" b="1" dirty="0">
                <a:latin typeface="Arial" panose="020B0604020202020204" pitchFamily="34" charset="0"/>
                <a:ea typeface="Verdana" panose="020B0604030504040204" pitchFamily="34" charset="0"/>
              </a:rPr>
              <a:t>Statistical models </a:t>
            </a:r>
            <a:r>
              <a:rPr lang="en-GB" dirty="0">
                <a:latin typeface="Arial" panose="020B0604020202020204" pitchFamily="34" charset="0"/>
                <a:ea typeface="Verdana" panose="020B0604030504040204" pitchFamily="34" charset="0"/>
              </a:rPr>
              <a:t>and machine learning algorithms offer new possibilities for bankruptcy prediction</a:t>
            </a:r>
          </a:p>
          <a:p>
            <a:endParaRPr lang="it-IT" dirty="0"/>
          </a:p>
        </p:txBody>
      </p:sp>
      <p:sp>
        <p:nvSpPr>
          <p:cNvPr id="4" name="Content Placeholder 3">
            <a:extLst>
              <a:ext uri="{FF2B5EF4-FFF2-40B4-BE49-F238E27FC236}">
                <a16:creationId xmlns:a16="http://schemas.microsoft.com/office/drawing/2014/main" id="{67D415C6-219F-E34C-25EE-BEFD3C057E30}"/>
              </a:ext>
            </a:extLst>
          </p:cNvPr>
          <p:cNvSpPr>
            <a:spLocks noGrp="1"/>
          </p:cNvSpPr>
          <p:nvPr>
            <p:ph sz="quarter" idx="11"/>
          </p:nvPr>
        </p:nvSpPr>
        <p:spPr/>
        <p:txBody>
          <a:bodyPr/>
          <a:lstStyle/>
          <a:p>
            <a:endParaRPr lang="it-IT" dirty="0"/>
          </a:p>
        </p:txBody>
      </p:sp>
      <p:pic>
        <p:nvPicPr>
          <p:cNvPr id="11" name="Content Placeholder 10">
            <a:extLst>
              <a:ext uri="{FF2B5EF4-FFF2-40B4-BE49-F238E27FC236}">
                <a16:creationId xmlns:a16="http://schemas.microsoft.com/office/drawing/2014/main" id="{313FE7A4-4413-303E-20EB-4AB86B7D2ADE}"/>
              </a:ext>
            </a:extLst>
          </p:cNvPr>
          <p:cNvPicPr>
            <a:picLocks noGrp="1" noChangeAspect="1"/>
          </p:cNvPicPr>
          <p:nvPr>
            <p:ph sz="quarter" idx="12"/>
          </p:nvPr>
        </p:nvPicPr>
        <p:blipFill>
          <a:blip r:embed="rId2"/>
          <a:stretch>
            <a:fillRect/>
          </a:stretch>
        </p:blipFill>
        <p:spPr>
          <a:xfrm>
            <a:off x="0" y="1120948"/>
            <a:ext cx="4913009" cy="5737052"/>
          </a:xfrm>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1478F804-6FF0-E69F-88DC-7DD23E7B2FBE}"/>
                  </a:ext>
                </a:extLst>
              </p14:cNvPr>
              <p14:cNvContentPartPr/>
              <p14:nvPr/>
            </p14:nvContentPartPr>
            <p14:xfrm>
              <a:off x="4193788" y="3990748"/>
              <a:ext cx="412920" cy="541800"/>
            </p14:xfrm>
          </p:contentPart>
        </mc:Choice>
        <mc:Fallback xmlns="">
          <p:pic>
            <p:nvPicPr>
              <p:cNvPr id="5" name="Ink 4">
                <a:extLst>
                  <a:ext uri="{FF2B5EF4-FFF2-40B4-BE49-F238E27FC236}">
                    <a16:creationId xmlns:a16="http://schemas.microsoft.com/office/drawing/2014/main" id="{1478F804-6FF0-E69F-88DC-7DD23E7B2FBE}"/>
                  </a:ext>
                </a:extLst>
              </p:cNvPr>
              <p:cNvPicPr/>
              <p:nvPr/>
            </p:nvPicPr>
            <p:blipFill>
              <a:blip r:embed="rId4"/>
              <a:stretch>
                <a:fillRect/>
              </a:stretch>
            </p:blipFill>
            <p:spPr>
              <a:xfrm>
                <a:off x="4184788" y="3981748"/>
                <a:ext cx="430560" cy="559440"/>
              </a:xfrm>
              <a:prstGeom prst="rect">
                <a:avLst/>
              </a:prstGeom>
            </p:spPr>
          </p:pic>
        </mc:Fallback>
      </mc:AlternateContent>
    </p:spTree>
    <p:extLst>
      <p:ext uri="{BB962C8B-B14F-4D97-AF65-F5344CB8AC3E}">
        <p14:creationId xmlns:p14="http://schemas.microsoft.com/office/powerpoint/2010/main" val="41210532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2669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99C19-2028-21FD-291F-D22272D21908}"/>
              </a:ext>
            </a:extLst>
          </p:cNvPr>
          <p:cNvSpPr>
            <a:spLocks noGrp="1"/>
          </p:cNvSpPr>
          <p:nvPr>
            <p:ph type="title"/>
          </p:nvPr>
        </p:nvSpPr>
        <p:spPr/>
        <p:txBody>
          <a:bodyPr/>
          <a:lstStyle/>
          <a:p>
            <a:r>
              <a:rPr lang="en-GB" dirty="0" err="1"/>
              <a:t>Compustat</a:t>
            </a:r>
            <a:r>
              <a:rPr lang="en-GB" dirty="0"/>
              <a:t> dataset by S&amp;P</a:t>
            </a:r>
          </a:p>
        </p:txBody>
      </p:sp>
      <p:sp>
        <p:nvSpPr>
          <p:cNvPr id="3" name="Content Placeholder 2">
            <a:extLst>
              <a:ext uri="{FF2B5EF4-FFF2-40B4-BE49-F238E27FC236}">
                <a16:creationId xmlns:a16="http://schemas.microsoft.com/office/drawing/2014/main" id="{E162B1A5-5B25-15BD-CB96-550CCC1FAABD}"/>
              </a:ext>
            </a:extLst>
          </p:cNvPr>
          <p:cNvSpPr>
            <a:spLocks noGrp="1"/>
          </p:cNvSpPr>
          <p:nvPr>
            <p:ph sz="quarter" idx="10"/>
          </p:nvPr>
        </p:nvSpPr>
        <p:spPr>
          <a:xfrm>
            <a:off x="456000" y="2449690"/>
            <a:ext cx="5473086" cy="3859558"/>
          </a:xfrm>
        </p:spPr>
        <p:txBody>
          <a:bodyPr>
            <a:normAutofit lnSpcReduction="10000"/>
          </a:bodyPr>
          <a:lstStyle/>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The </a:t>
            </a:r>
            <a:r>
              <a:rPr lang="en-GB" sz="2600" dirty="0" err="1">
                <a:latin typeface="Arial" panose="020B0604020202020204" pitchFamily="34" charset="0"/>
                <a:ea typeface="Verdana" panose="020B0604030504040204" pitchFamily="34" charset="0"/>
              </a:rPr>
              <a:t>Compustat</a:t>
            </a:r>
            <a:r>
              <a:rPr lang="en-GB" sz="2600" dirty="0">
                <a:latin typeface="Arial" panose="020B0604020202020204" pitchFamily="34" charset="0"/>
                <a:ea typeface="Verdana" panose="020B0604030504040204" pitchFamily="34" charset="0"/>
              </a:rPr>
              <a:t> dataset is a widely utilized source of financial information for companies.</a:t>
            </a:r>
          </a:p>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It provides extensive coverage of publicly traded companies in the United States and Canada.</a:t>
            </a:r>
          </a:p>
          <a:p>
            <a:pPr marL="228600" indent="-228600">
              <a:lnSpc>
                <a:spcPct val="100000"/>
              </a:lnSpc>
              <a:buFont typeface="Arial" panose="020B0604020202020204" pitchFamily="34" charset="0"/>
              <a:buChar char="•"/>
            </a:pPr>
            <a:r>
              <a:rPr lang="en-GB" sz="2600" dirty="0">
                <a:latin typeface="Arial" panose="020B0604020202020204" pitchFamily="34" charset="0"/>
                <a:ea typeface="Verdana" panose="020B0604030504040204" pitchFamily="34" charset="0"/>
              </a:rPr>
              <a:t>Maintained and provided by S&amp;P Global, a leading provider of financial market intelligence.</a:t>
            </a:r>
          </a:p>
        </p:txBody>
      </p:sp>
      <p:pic>
        <p:nvPicPr>
          <p:cNvPr id="5" name="Picture 4">
            <a:extLst>
              <a:ext uri="{FF2B5EF4-FFF2-40B4-BE49-F238E27FC236}">
                <a16:creationId xmlns:a16="http://schemas.microsoft.com/office/drawing/2014/main" id="{FA65B75E-D4CC-EAFA-D83E-74C737A0C7D4}"/>
              </a:ext>
            </a:extLst>
          </p:cNvPr>
          <p:cNvPicPr>
            <a:picLocks noChangeAspect="1"/>
          </p:cNvPicPr>
          <p:nvPr/>
        </p:nvPicPr>
        <p:blipFill>
          <a:blip r:embed="rId3"/>
          <a:stretch>
            <a:fillRect/>
          </a:stretch>
        </p:blipFill>
        <p:spPr>
          <a:xfrm>
            <a:off x="6940951" y="2298188"/>
            <a:ext cx="5261807" cy="4601000"/>
          </a:xfrm>
          <a:prstGeom prst="rect">
            <a:avLst/>
          </a:prstGeom>
        </p:spPr>
      </p:pic>
      <p:pic>
        <p:nvPicPr>
          <p:cNvPr id="6" name="Picture 5">
            <a:extLst>
              <a:ext uri="{FF2B5EF4-FFF2-40B4-BE49-F238E27FC236}">
                <a16:creationId xmlns:a16="http://schemas.microsoft.com/office/drawing/2014/main" id="{F4DD149E-7B54-2FF0-34FA-543DC5D4D419}"/>
              </a:ext>
            </a:extLst>
          </p:cNvPr>
          <p:cNvPicPr>
            <a:picLocks noChangeAspect="1"/>
          </p:cNvPicPr>
          <p:nvPr/>
        </p:nvPicPr>
        <p:blipFill>
          <a:blip r:embed="rId4"/>
          <a:stretch>
            <a:fillRect/>
          </a:stretch>
        </p:blipFill>
        <p:spPr>
          <a:xfrm>
            <a:off x="6718909" y="1153221"/>
            <a:ext cx="5473087" cy="1564105"/>
          </a:xfrm>
          <a:prstGeom prst="rect">
            <a:avLst/>
          </a:prstGeom>
        </p:spPr>
      </p:pic>
    </p:spTree>
    <p:extLst>
      <p:ext uri="{BB962C8B-B14F-4D97-AF65-F5344CB8AC3E}">
        <p14:creationId xmlns:p14="http://schemas.microsoft.com/office/powerpoint/2010/main" val="34384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3A721-8BC0-3D9A-9679-3B75F09E05EC}"/>
              </a:ext>
            </a:extLst>
          </p:cNvPr>
          <p:cNvSpPr>
            <a:spLocks noGrp="1"/>
          </p:cNvSpPr>
          <p:nvPr>
            <p:ph type="title"/>
          </p:nvPr>
        </p:nvSpPr>
        <p:spPr>
          <a:xfrm>
            <a:off x="6096000" y="1153221"/>
            <a:ext cx="6096000" cy="1188000"/>
          </a:xfrm>
        </p:spPr>
        <p:txBody>
          <a:bodyPr/>
          <a:lstStyle/>
          <a:p>
            <a:r>
              <a:rPr lang="it-IT" dirty="0" err="1"/>
              <a:t>Bankruptcy</a:t>
            </a:r>
            <a:r>
              <a:rPr lang="it-IT" dirty="0"/>
              <a:t> Dataset</a:t>
            </a:r>
            <a:endParaRPr lang="en-GB" dirty="0"/>
          </a:p>
        </p:txBody>
      </p:sp>
      <p:sp>
        <p:nvSpPr>
          <p:cNvPr id="3" name="Content Placeholder 2">
            <a:extLst>
              <a:ext uri="{FF2B5EF4-FFF2-40B4-BE49-F238E27FC236}">
                <a16:creationId xmlns:a16="http://schemas.microsoft.com/office/drawing/2014/main" id="{385CEF6E-CAB3-EAC7-D791-5B533F54E661}"/>
              </a:ext>
            </a:extLst>
          </p:cNvPr>
          <p:cNvSpPr>
            <a:spLocks noGrp="1"/>
          </p:cNvSpPr>
          <p:nvPr>
            <p:ph sz="quarter" idx="10"/>
          </p:nvPr>
        </p:nvSpPr>
        <p:spPr>
          <a:xfrm>
            <a:off x="6332021" y="2436585"/>
            <a:ext cx="5640000" cy="3556000"/>
          </a:xfrm>
        </p:spPr>
        <p:txBody>
          <a:bodyPr>
            <a:normAutofit lnSpcReduction="10000"/>
          </a:bodyPr>
          <a:lstStyle/>
          <a:p>
            <a:pPr marL="342900" indent="-342900">
              <a:lnSpc>
                <a:spcPct val="80000"/>
              </a:lnSpc>
              <a:buFont typeface="Arial" panose="020B0604020202020204" pitchFamily="34" charset="0"/>
              <a:buChar char="•"/>
            </a:pPr>
            <a:r>
              <a:rPr lang="en-GB" sz="2400" dirty="0">
                <a:latin typeface="Arial" panose="020B0604020202020204" pitchFamily="34" charset="0"/>
                <a:ea typeface="Verdana" panose="020B0604030504040204" pitchFamily="34" charset="0"/>
              </a:rPr>
              <a:t>The bankruptcy dataset contains 5436 observations each of these representing a different company.</a:t>
            </a:r>
          </a:p>
          <a:p>
            <a:pPr marL="342900" indent="-342900">
              <a:lnSpc>
                <a:spcPct val="80000"/>
              </a:lnSpc>
              <a:buFont typeface="Arial" panose="020B0604020202020204" pitchFamily="34" charset="0"/>
              <a:buChar char="•"/>
            </a:pPr>
            <a:r>
              <a:rPr lang="en-GB" sz="2400" dirty="0">
                <a:latin typeface="Arial" panose="020B0604020202020204" pitchFamily="34" charset="0"/>
                <a:ea typeface="Verdana" panose="020B0604030504040204" pitchFamily="34" charset="0"/>
              </a:rPr>
              <a:t>For each company we have 13 variables, 10 of them are financial ratios </a:t>
            </a:r>
            <a:r>
              <a:rPr lang="en-US" sz="2400" dirty="0">
                <a:latin typeface="Arial" panose="020B0604020202020204" pitchFamily="34" charset="0"/>
                <a:ea typeface="Verdana" panose="020B0604030504040204" pitchFamily="34" charset="0"/>
              </a:rPr>
              <a:t>which will be our tool for bankruptcy classification</a:t>
            </a:r>
            <a:r>
              <a:rPr lang="en-GB" sz="2400" dirty="0">
                <a:latin typeface="Arial" panose="020B0604020202020204" pitchFamily="34" charset="0"/>
                <a:ea typeface="Verdana" panose="020B0604030504040204" pitchFamily="34" charset="0"/>
              </a:rPr>
              <a:t>.</a:t>
            </a:r>
          </a:p>
          <a:p>
            <a:pPr marL="342900" indent="-342900">
              <a:lnSpc>
                <a:spcPct val="80000"/>
              </a:lnSpc>
              <a:buFont typeface="Arial" panose="020B0604020202020204" pitchFamily="34" charset="0"/>
              <a:buChar char="•"/>
            </a:pPr>
            <a:r>
              <a:rPr lang="en-GB" sz="2400" dirty="0">
                <a:latin typeface="Arial" panose="020B0604020202020204" pitchFamily="34" charset="0"/>
                <a:ea typeface="Verdana" panose="020B0604030504040204" pitchFamily="34" charset="0"/>
              </a:rPr>
              <a:t>These variables derived by the balance sheet provide insights into various financial aspects of the companies.</a:t>
            </a:r>
          </a:p>
          <a:p>
            <a:pPr>
              <a:lnSpc>
                <a:spcPct val="80000"/>
              </a:lnSpc>
            </a:pPr>
            <a:endParaRPr lang="en-GB" sz="2400" dirty="0">
              <a:latin typeface="Arial" panose="020B060402020202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99795C31-6087-125F-B1FF-50BE1A27CA26}"/>
              </a:ext>
            </a:extLst>
          </p:cNvPr>
          <p:cNvPicPr>
            <a:picLocks noChangeAspect="1"/>
          </p:cNvPicPr>
          <p:nvPr/>
        </p:nvPicPr>
        <p:blipFill>
          <a:blip r:embed="rId3"/>
          <a:stretch>
            <a:fillRect/>
          </a:stretch>
        </p:blipFill>
        <p:spPr>
          <a:xfrm>
            <a:off x="0" y="1128397"/>
            <a:ext cx="4487779" cy="5729603"/>
          </a:xfrm>
          <a:prstGeom prst="rect">
            <a:avLst/>
          </a:prstGeom>
        </p:spPr>
      </p:pic>
    </p:spTree>
    <p:extLst>
      <p:ext uri="{BB962C8B-B14F-4D97-AF65-F5344CB8AC3E}">
        <p14:creationId xmlns:p14="http://schemas.microsoft.com/office/powerpoint/2010/main" val="4102402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84E9A-40EB-3139-DF38-BC499BF53279}"/>
              </a:ext>
            </a:extLst>
          </p:cNvPr>
          <p:cNvSpPr>
            <a:spLocks noGrp="1"/>
          </p:cNvSpPr>
          <p:nvPr>
            <p:ph type="title"/>
          </p:nvPr>
        </p:nvSpPr>
        <p:spPr/>
        <p:txBody>
          <a:bodyPr/>
          <a:lstStyle/>
          <a:p>
            <a:r>
              <a:rPr lang="it-IT" dirty="0" err="1"/>
              <a:t>Ratios</a:t>
            </a:r>
            <a:endParaRPr lang="en-GB" dirty="0"/>
          </a:p>
        </p:txBody>
      </p:sp>
      <p:sp>
        <p:nvSpPr>
          <p:cNvPr id="3" name="Content Placeholder 2">
            <a:extLst>
              <a:ext uri="{FF2B5EF4-FFF2-40B4-BE49-F238E27FC236}">
                <a16:creationId xmlns:a16="http://schemas.microsoft.com/office/drawing/2014/main" id="{BC535601-99C5-C3F7-3C54-E5B766096461}"/>
              </a:ext>
            </a:extLst>
          </p:cNvPr>
          <p:cNvSpPr>
            <a:spLocks noGrp="1"/>
          </p:cNvSpPr>
          <p:nvPr>
            <p:ph sz="quarter" idx="10"/>
          </p:nvPr>
        </p:nvSpPr>
        <p:spPr>
          <a:xfrm>
            <a:off x="456000" y="2689564"/>
            <a:ext cx="6619714" cy="2622665"/>
          </a:xfrm>
        </p:spPr>
        <p:txBody>
          <a:bodyPr>
            <a:normAutofit fontScale="55000" lnSpcReduction="20000"/>
          </a:bodyPr>
          <a:lstStyle/>
          <a:p>
            <a:pPr marL="457200" indent="-457200">
              <a:buFont typeface="Arial" panose="020B0604020202020204" pitchFamily="34" charset="0"/>
              <a:buChar char="•"/>
            </a:pPr>
            <a:r>
              <a:rPr lang="en-GB" dirty="0"/>
              <a:t>R1: WC/TA (Working Capital/Total Assets)</a:t>
            </a:r>
          </a:p>
          <a:p>
            <a:pPr marL="457200" indent="-457200">
              <a:buFont typeface="Arial" panose="020B0604020202020204" pitchFamily="34" charset="0"/>
              <a:buChar char="•"/>
            </a:pPr>
            <a:r>
              <a:rPr lang="en-GB" dirty="0"/>
              <a:t>R2: RE/TA (Retained Earnings/Total Assets)</a:t>
            </a:r>
          </a:p>
          <a:p>
            <a:pPr marL="457200" indent="-457200">
              <a:buFont typeface="Arial" panose="020B0604020202020204" pitchFamily="34" charset="0"/>
              <a:buChar char="•"/>
            </a:pPr>
            <a:r>
              <a:rPr lang="en-GB" dirty="0"/>
              <a:t>R3: EBIT/TA (Earnings Before Interest and Tax/Total Assets)</a:t>
            </a:r>
          </a:p>
          <a:p>
            <a:pPr marL="457200" indent="-457200">
              <a:buFont typeface="Arial" panose="020B0604020202020204" pitchFamily="34" charset="0"/>
              <a:buChar char="•"/>
            </a:pPr>
            <a:r>
              <a:rPr lang="en-GB" dirty="0"/>
              <a:t>R4: ME/TL (Market Value of Equity/Total Liability)</a:t>
            </a:r>
          </a:p>
          <a:p>
            <a:pPr marL="457200" indent="-457200">
              <a:buFont typeface="Arial" panose="020B0604020202020204" pitchFamily="34" charset="0"/>
              <a:buChar char="•"/>
            </a:pPr>
            <a:r>
              <a:rPr lang="en-GB" dirty="0"/>
              <a:t>R5: S/TA (Sales/Total Assets)</a:t>
            </a:r>
          </a:p>
          <a:p>
            <a:pPr marL="457200" indent="-457200">
              <a:buFont typeface="Arial" panose="020B0604020202020204" pitchFamily="34" charset="0"/>
              <a:buChar char="•"/>
            </a:pPr>
            <a:r>
              <a:rPr lang="en-GB" dirty="0"/>
              <a:t>R6: TL/TA (Total Liability/Total Assets)</a:t>
            </a:r>
          </a:p>
          <a:p>
            <a:pPr marL="457200" indent="-457200">
              <a:buFont typeface="Arial" panose="020B0604020202020204" pitchFamily="34" charset="0"/>
              <a:buChar char="•"/>
            </a:pPr>
            <a:r>
              <a:rPr lang="en-GB" dirty="0"/>
              <a:t>R7: CA/CL (Current Assets/Current Liability)</a:t>
            </a:r>
          </a:p>
          <a:p>
            <a:pPr marL="457200" indent="-457200">
              <a:buFont typeface="Arial" panose="020B0604020202020204" pitchFamily="34" charset="0"/>
              <a:buChar char="•"/>
            </a:pPr>
            <a:r>
              <a:rPr lang="en-GB" dirty="0"/>
              <a:t>R8: NI/TA (Net Income/Total Assets)</a:t>
            </a:r>
          </a:p>
          <a:p>
            <a:pPr marL="457200" indent="-457200">
              <a:buFont typeface="Arial" panose="020B0604020202020204" pitchFamily="34" charset="0"/>
              <a:buChar char="•"/>
            </a:pPr>
            <a:r>
              <a:rPr lang="en-GB" dirty="0"/>
              <a:t>R9: Bankruptcy cost, Log(sales)</a:t>
            </a:r>
          </a:p>
        </p:txBody>
      </p:sp>
      <p:sp>
        <p:nvSpPr>
          <p:cNvPr id="6" name="TextBox 5">
            <a:extLst>
              <a:ext uri="{FF2B5EF4-FFF2-40B4-BE49-F238E27FC236}">
                <a16:creationId xmlns:a16="http://schemas.microsoft.com/office/drawing/2014/main" id="{6EFC00DA-DBA8-61FE-A408-3CB77369A3E5}"/>
              </a:ext>
            </a:extLst>
          </p:cNvPr>
          <p:cNvSpPr txBox="1"/>
          <p:nvPr/>
        </p:nvSpPr>
        <p:spPr>
          <a:xfrm flipH="1">
            <a:off x="455378" y="5878285"/>
            <a:ext cx="7008224" cy="257315"/>
          </a:xfrm>
          <a:prstGeom prst="rect">
            <a:avLst/>
          </a:prstGeom>
          <a:noFill/>
        </p:spPr>
        <p:txBody>
          <a:bodyPr wrap="square" rtlCol="0">
            <a:spAutoFit/>
          </a:bodyPr>
          <a:lstStyle/>
          <a:p>
            <a:pPr marL="285750" indent="-285750">
              <a:lnSpc>
                <a:spcPct val="70000"/>
              </a:lnSpc>
              <a:spcBef>
                <a:spcPts val="1000"/>
              </a:spcBef>
              <a:buFont typeface="Arial" panose="020B0604020202020204" pitchFamily="34" charset="0"/>
              <a:buChar char="•"/>
            </a:pPr>
            <a:r>
              <a:rPr lang="en-GB" sz="1500" dirty="0"/>
              <a:t>   R10: Market capitalization</a:t>
            </a:r>
          </a:p>
        </p:txBody>
      </p:sp>
      <p:pic>
        <p:nvPicPr>
          <p:cNvPr id="3076" name="Picture 4" descr="Answers to Your Questions About the Interest Rate Increase - UConn Today">
            <a:extLst>
              <a:ext uri="{FF2B5EF4-FFF2-40B4-BE49-F238E27FC236}">
                <a16:creationId xmlns:a16="http://schemas.microsoft.com/office/drawing/2014/main" id="{8057C1E1-B7BA-EEA4-F6AB-C6FA1D672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1146" y="2281589"/>
            <a:ext cx="4547362" cy="303064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0C6CEA0-EA23-BA5A-806C-61B3434B7087}"/>
              </a:ext>
            </a:extLst>
          </p:cNvPr>
          <p:cNvSpPr txBox="1"/>
          <p:nvPr/>
        </p:nvSpPr>
        <p:spPr>
          <a:xfrm flipH="1">
            <a:off x="455378" y="2079611"/>
            <a:ext cx="7285936" cy="523220"/>
          </a:xfrm>
          <a:prstGeom prst="rect">
            <a:avLst/>
          </a:prstGeom>
          <a:noFill/>
        </p:spPr>
        <p:txBody>
          <a:bodyPr wrap="square" rtlCol="0">
            <a:spAutoFit/>
          </a:bodyPr>
          <a:lstStyle/>
          <a:p>
            <a:r>
              <a:rPr lang="en-GB" sz="2800" i="1" dirty="0"/>
              <a:t>Accounting Variables:</a:t>
            </a:r>
          </a:p>
        </p:txBody>
      </p:sp>
      <p:sp>
        <p:nvSpPr>
          <p:cNvPr id="8" name="TextBox 7">
            <a:extLst>
              <a:ext uri="{FF2B5EF4-FFF2-40B4-BE49-F238E27FC236}">
                <a16:creationId xmlns:a16="http://schemas.microsoft.com/office/drawing/2014/main" id="{C242930C-BD41-B90B-AE30-16A858D12DDD}"/>
              </a:ext>
            </a:extLst>
          </p:cNvPr>
          <p:cNvSpPr txBox="1"/>
          <p:nvPr/>
        </p:nvSpPr>
        <p:spPr>
          <a:xfrm flipH="1">
            <a:off x="455378" y="5333647"/>
            <a:ext cx="7285936" cy="523220"/>
          </a:xfrm>
          <a:prstGeom prst="rect">
            <a:avLst/>
          </a:prstGeom>
          <a:noFill/>
        </p:spPr>
        <p:txBody>
          <a:bodyPr wrap="square" rtlCol="0">
            <a:spAutoFit/>
          </a:bodyPr>
          <a:lstStyle/>
          <a:p>
            <a:r>
              <a:rPr lang="en-GB" sz="2800" i="1" dirty="0"/>
              <a:t>Market Variables:</a:t>
            </a:r>
          </a:p>
        </p:txBody>
      </p:sp>
    </p:spTree>
    <p:extLst>
      <p:ext uri="{BB962C8B-B14F-4D97-AF65-F5344CB8AC3E}">
        <p14:creationId xmlns:p14="http://schemas.microsoft.com/office/powerpoint/2010/main" val="361820392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0D5409BDCEE4C141B21624726D53ABFC" ma:contentTypeVersion="2" ma:contentTypeDescription="Creare un nuovo documento." ma:contentTypeScope="" ma:versionID="9ca4e65446b970540cdd70aaf9657dcd">
  <xsd:schema xmlns:xsd="http://www.w3.org/2001/XMLSchema" xmlns:xs="http://www.w3.org/2001/XMLSchema" xmlns:p="http://schemas.microsoft.com/office/2006/metadata/properties" xmlns:ns3="b722e52a-dff2-44b8-bb52-660e1a688c55" targetNamespace="http://schemas.microsoft.com/office/2006/metadata/properties" ma:root="true" ma:fieldsID="b236e6b5c1d40cd899020b88173b7860" ns3:_="">
    <xsd:import namespace="b722e52a-dff2-44b8-bb52-660e1a688c55"/>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22e52a-dff2-44b8-bb52-660e1a688c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F8911C1-FCEF-4A33-9710-C50D1060EBB3}">
  <ds:schemaRefs>
    <ds:schemaRef ds:uri="http://schemas.microsoft.com/sharepoint/v3/contenttype/forms"/>
  </ds:schemaRefs>
</ds:datastoreItem>
</file>

<file path=customXml/itemProps2.xml><?xml version="1.0" encoding="utf-8"?>
<ds:datastoreItem xmlns:ds="http://schemas.openxmlformats.org/officeDocument/2006/customXml" ds:itemID="{BF4F057B-A648-4D6D-8982-C85847341FC3}">
  <ds:schemaRefs>
    <ds:schemaRef ds:uri="http://schemas.microsoft.com/office/2006/documentManagement/types"/>
    <ds:schemaRef ds:uri="http://purl.org/dc/dcmitype/"/>
    <ds:schemaRef ds:uri="http://purl.org/dc/elements/1.1/"/>
    <ds:schemaRef ds:uri="http://schemas.microsoft.com/office/2006/metadata/properties"/>
    <ds:schemaRef ds:uri="http://purl.org/dc/terms/"/>
    <ds:schemaRef ds:uri="http://www.w3.org/XML/1998/namespace"/>
    <ds:schemaRef ds:uri="http://schemas.microsoft.com/office/infopath/2007/PartnerControls"/>
    <ds:schemaRef ds:uri="http://schemas.openxmlformats.org/package/2006/metadata/core-properties"/>
    <ds:schemaRef ds:uri="b722e52a-dff2-44b8-bb52-660e1a688c55"/>
  </ds:schemaRefs>
</ds:datastoreItem>
</file>

<file path=customXml/itemProps3.xml><?xml version="1.0" encoding="utf-8"?>
<ds:datastoreItem xmlns:ds="http://schemas.openxmlformats.org/officeDocument/2006/customXml" ds:itemID="{DEB21681-E6AB-48EA-9B62-A1F0458367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722e52a-dff2-44b8-bb52-660e1a688c5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 2013 - 2022</Template>
  <TotalTime>2452</TotalTime>
  <Words>1616</Words>
  <Application>Microsoft Office PowerPoint</Application>
  <PresentationFormat>Widescreen</PresentationFormat>
  <Paragraphs>289</Paragraphs>
  <Slides>60</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Calibri</vt:lpstr>
      <vt:lpstr>Consolas</vt:lpstr>
      <vt:lpstr>Libre Caslon Text</vt:lpstr>
      <vt:lpstr>Symbol</vt:lpstr>
      <vt:lpstr>Tema di Office</vt:lpstr>
      <vt:lpstr>Predicting Corporate Bankruptcy: A Statistical Learning Approach</vt:lpstr>
      <vt:lpstr>PowerPoint Presentation</vt:lpstr>
      <vt:lpstr>PowerPoint Presentation</vt:lpstr>
      <vt:lpstr>Bankrupcty</vt:lpstr>
      <vt:lpstr>Effects: </vt:lpstr>
      <vt:lpstr>Modern approaches:</vt:lpstr>
      <vt:lpstr>Compustat dataset by S&amp;P</vt:lpstr>
      <vt:lpstr>Bankruptcy Dataset</vt:lpstr>
      <vt:lpstr>Ratios</vt:lpstr>
      <vt:lpstr>Remaining variables</vt:lpstr>
      <vt:lpstr>PowerPoint Presentation</vt:lpstr>
      <vt:lpstr>Data exploration</vt:lpstr>
      <vt:lpstr>PowerPoint Presentation</vt:lpstr>
      <vt:lpstr>PowerPoint Presentation</vt:lpstr>
      <vt:lpstr>Bivariate Analysis </vt:lpstr>
      <vt:lpstr>Boxplots</vt:lpstr>
      <vt:lpstr>Boxplots</vt:lpstr>
      <vt:lpstr>Boxplots</vt:lpstr>
      <vt:lpstr>Boxplots</vt:lpstr>
      <vt:lpstr>Boxplots</vt:lpstr>
      <vt:lpstr>PowerPoint Presentation</vt:lpstr>
      <vt:lpstr>Model data</vt:lpstr>
      <vt:lpstr>Complete Logistic Regression model</vt:lpstr>
      <vt:lpstr>Intepretation of coefficients</vt:lpstr>
      <vt:lpstr>Balanced Logistic Regression Model</vt:lpstr>
      <vt:lpstr>Logistic with Stepsize Selection (Backwards elimination; Forward selection)</vt:lpstr>
      <vt:lpstr>Backwards elimination</vt:lpstr>
      <vt:lpstr>Forward selection</vt:lpstr>
      <vt:lpstr>Backward Balanced</vt:lpstr>
      <vt:lpstr>Forward Balanced</vt:lpstr>
      <vt:lpstr>Shrinkage methods</vt:lpstr>
      <vt:lpstr>Shrinkage methods: Ridge Regression</vt:lpstr>
      <vt:lpstr>Misclassification error for Ridge Regression given log lamba value</vt:lpstr>
      <vt:lpstr>Ridge Regression: Confusion Matrix</vt:lpstr>
      <vt:lpstr>Shrinkage methods: Lasso Regression</vt:lpstr>
      <vt:lpstr>Misclassification error for Ridge Regression given log lamba value</vt:lpstr>
      <vt:lpstr>Lasso Regression: Confusion Matrix</vt:lpstr>
      <vt:lpstr>PowerPoint Presentation</vt:lpstr>
      <vt:lpstr>Linear Discriminant Analysis (LDA): assumptions</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Linear Discriminant Analysis (LDA): Normality check</vt:lpstr>
      <vt:lpstr>Outliers Detection and Elimination</vt:lpstr>
      <vt:lpstr>LDA Procedure</vt:lpstr>
      <vt:lpstr>Quadratic Discriminant Analysis</vt:lpstr>
      <vt:lpstr>K-NN</vt:lpstr>
      <vt:lpstr>The Naive Bayes model</vt:lpstr>
      <vt:lpstr>Model Comparison ROC Curve</vt:lpstr>
      <vt:lpstr>Metrics Comparison</vt:lpstr>
      <vt:lpstr>Conclusions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Bocchi Giuliano</dc:creator>
  <cp:lastModifiedBy>Davide Christian Mancosu Bustos</cp:lastModifiedBy>
  <cp:revision>456</cp:revision>
  <dcterms:created xsi:type="dcterms:W3CDTF">2022-07-26T10:43:33Z</dcterms:created>
  <dcterms:modified xsi:type="dcterms:W3CDTF">2023-07-26T20:40:30Z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0x0101000D5409BDCEE4C141B21624726D53ABFC</vt:lpwstr>
  </property>
</Properties>
</file>

<file path=docProps/thumbnail.jpeg>
</file>